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8288000" cy="10287000"/>
  <p:notesSz cx="6858000" cy="9144000"/>
  <p:embeddedFontLst>
    <p:embeddedFont>
      <p:font typeface="Cormorant Garamond Bold" charset="1" panose="00000800000000000000"/>
      <p:regular r:id="rId19"/>
    </p:embeddedFont>
    <p:embeddedFont>
      <p:font typeface="Amoresa" charset="1" panose="00000000000000000000"/>
      <p:regular r:id="rId20"/>
    </p:embeddedFont>
    <p:embeddedFont>
      <p:font typeface="Bookmania Light" charset="1" panose="00000400000000000000"/>
      <p:regular r:id="rId21"/>
    </p:embeddedFont>
    <p:embeddedFont>
      <p:font typeface="Aileron" charset="1" panose="00000500000000000000"/>
      <p:regular r:id="rId22"/>
    </p:embeddedFont>
    <p:embeddedFont>
      <p:font typeface="Bookmania" charset="1" panose="00000500000000000000"/>
      <p:regular r:id="rId23"/>
    </p:embeddedFont>
    <p:embeddedFont>
      <p:font typeface="Bookmania Bold Italics" charset="1" panose="00000800000000000000"/>
      <p:regular r:id="rId24"/>
    </p:embeddedFont>
    <p:embeddedFont>
      <p:font typeface="Cormorant Garamond Bold Italics" charset="1" panose="00000800000000000000"/>
      <p:regular r:id="rId25"/>
    </p:embeddedFont>
    <p:embeddedFont>
      <p:font typeface="Craw Modern Italics" charset="1" panose="00000000000000000000"/>
      <p:regular r:id="rId26"/>
    </p:embeddedFont>
    <p:embeddedFont>
      <p:font typeface="Bookmania Bold" charset="1" panose="00000800000000000000"/>
      <p:regular r:id="rId27"/>
    </p:embeddedFont>
    <p:embeddedFont>
      <p:font typeface="Aileron Bold" charset="1" panose="0000080000000000000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pn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jpeg" Type="http://schemas.openxmlformats.org/officeDocument/2006/relationships/image"/><Relationship Id="rId3" Target="../media/image16.jpeg" Type="http://schemas.openxmlformats.org/officeDocument/2006/relationships/image"/><Relationship Id="rId4" Target="../media/image17.jpeg" Type="http://schemas.openxmlformats.org/officeDocument/2006/relationships/image"/><Relationship Id="rId5" Target="../media/image18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png" Type="http://schemas.openxmlformats.org/officeDocument/2006/relationships/image"/><Relationship Id="rId4" Target="../media/image7.png" Type="http://schemas.openxmlformats.org/officeDocument/2006/relationships/image"/><Relationship Id="rId5" Target="../media/image8.png" Type="http://schemas.openxmlformats.org/officeDocument/2006/relationships/image"/><Relationship Id="rId6" Target="../media/image9.png" Type="http://schemas.openxmlformats.org/officeDocument/2006/relationships/image"/><Relationship Id="rId7" Target="../media/image10.png" Type="http://schemas.openxmlformats.org/officeDocument/2006/relationships/image"/><Relationship Id="rId8" Target="../media/image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0" t="0" r="-39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068167" y="161908"/>
            <a:ext cx="6151667" cy="3799634"/>
            <a:chOff x="0" y="0"/>
            <a:chExt cx="8202222" cy="5066179"/>
          </a:xfrm>
        </p:grpSpPr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3"/>
            <a:srcRect l="0" t="19117" r="0" b="19117"/>
            <a:stretch>
              <a:fillRect/>
            </a:stretch>
          </p:blipFill>
          <p:spPr>
            <a:xfrm flipH="false" flipV="false">
              <a:off x="0" y="0"/>
              <a:ext cx="8202222" cy="5066179"/>
            </a:xfrm>
            <a:prstGeom prst="rect">
              <a:avLst/>
            </a:prstGeom>
          </p:spPr>
        </p:pic>
      </p:grpSp>
      <p:grpSp>
        <p:nvGrpSpPr>
          <p:cNvPr name="Group 5" id="5"/>
          <p:cNvGrpSpPr/>
          <p:nvPr/>
        </p:nvGrpSpPr>
        <p:grpSpPr>
          <a:xfrm rot="0">
            <a:off x="-607278" y="4529527"/>
            <a:ext cx="20557053" cy="3376525"/>
            <a:chOff x="0" y="0"/>
            <a:chExt cx="27409404" cy="4502033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-19050"/>
              <a:ext cx="26003408" cy="29420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7568"/>
                </a:lnSpc>
              </a:pPr>
              <a:r>
                <a:rPr lang="en-US" sz="14400" b="true">
                  <a:solidFill>
                    <a:srgbClr val="262626"/>
                  </a:solidFill>
                  <a:latin typeface="Cormorant Garamond Bold"/>
                  <a:ea typeface="Cormorant Garamond Bold"/>
                  <a:cs typeface="Cormorant Garamond Bold"/>
                  <a:sym typeface="Cormorant Garamond Bold"/>
                </a:rPr>
                <a:t>Social Media Strategy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272450" y="3183857"/>
              <a:ext cx="25136955" cy="13181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7807"/>
                </a:lnSpc>
                <a:spcBef>
                  <a:spcPct val="0"/>
                </a:spcBef>
              </a:pPr>
              <a:r>
                <a:rPr lang="en-US" sz="6399">
                  <a:solidFill>
                    <a:srgbClr val="262626"/>
                  </a:solidFill>
                  <a:latin typeface="Amoresa"/>
                  <a:ea typeface="Amoresa"/>
                  <a:cs typeface="Amoresa"/>
                  <a:sym typeface="Amoresa"/>
                </a:rPr>
                <a:t>and Outbound</a:t>
              </a:r>
              <a:r>
                <a:rPr lang="en-US" sz="6399">
                  <a:solidFill>
                    <a:srgbClr val="262626"/>
                  </a:solidFill>
                  <a:latin typeface="Amoresa"/>
                  <a:ea typeface="Amoresa"/>
                  <a:cs typeface="Amoresa"/>
                  <a:sym typeface="Amoresa"/>
                </a:rPr>
                <a:t> Growth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174142" y="1057275"/>
            <a:ext cx="1631528" cy="245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00"/>
              </a:lnSpc>
              <a:spcBef>
                <a:spcPct val="0"/>
              </a:spcBef>
            </a:pPr>
            <a:r>
              <a:rPr lang="en-US" b="true" sz="1800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PRESENTED BY: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12716" y="1635006"/>
            <a:ext cx="3750171" cy="4267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299"/>
              </a:lnSpc>
              <a:spcBef>
                <a:spcPct val="0"/>
              </a:spcBef>
            </a:pPr>
            <a:r>
              <a:rPr lang="en-US" b="true" sz="3299" strike="noStrike" u="non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GWEN PIPER DIEDE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5086592" y="1232535"/>
            <a:ext cx="2227213" cy="4267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299"/>
              </a:lnSpc>
              <a:spcBef>
                <a:spcPct val="0"/>
              </a:spcBef>
            </a:pPr>
            <a:r>
              <a:rPr lang="en-US" b="true" sz="3299" strike="noStrike" u="non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MAY 15, 2026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2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98982" y="1011873"/>
            <a:ext cx="7826637" cy="6954018"/>
            <a:chOff x="0" y="0"/>
            <a:chExt cx="10435515" cy="9272024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14025" t="28885" r="0" b="13892"/>
            <a:stretch>
              <a:fillRect/>
            </a:stretch>
          </p:blipFill>
          <p:spPr>
            <a:xfrm flipH="false" flipV="false">
              <a:off x="0" y="0"/>
              <a:ext cx="10435515" cy="9272024"/>
            </a:xfrm>
            <a:prstGeom prst="rect">
              <a:avLst/>
            </a:prstGeom>
          </p:spPr>
        </p:pic>
      </p:grpSp>
      <p:grpSp>
        <p:nvGrpSpPr>
          <p:cNvPr name="Group 4" id="4"/>
          <p:cNvGrpSpPr/>
          <p:nvPr/>
        </p:nvGrpSpPr>
        <p:grpSpPr>
          <a:xfrm rot="0">
            <a:off x="9049444" y="2628419"/>
            <a:ext cx="9238556" cy="2477242"/>
            <a:chOff x="0" y="0"/>
            <a:chExt cx="12318075" cy="3302989"/>
          </a:xfrm>
        </p:grpSpPr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3"/>
            <a:srcRect l="0" t="19429" r="13469" b="38951"/>
            <a:stretch>
              <a:fillRect/>
            </a:stretch>
          </p:blipFill>
          <p:spPr>
            <a:xfrm flipH="false" flipV="false">
              <a:off x="0" y="0"/>
              <a:ext cx="12318075" cy="3302989"/>
            </a:xfrm>
            <a:prstGeom prst="rect">
              <a:avLst/>
            </a:prstGeom>
          </p:spPr>
        </p:pic>
      </p:grpSp>
      <p:sp>
        <p:nvSpPr>
          <p:cNvPr name="Freeform 6" id="6"/>
          <p:cNvSpPr/>
          <p:nvPr/>
        </p:nvSpPr>
        <p:spPr>
          <a:xfrm flipH="false" flipV="false" rot="0">
            <a:off x="729408" y="3457898"/>
            <a:ext cx="2248486" cy="2577061"/>
          </a:xfrm>
          <a:custGeom>
            <a:avLst/>
            <a:gdLst/>
            <a:ahLst/>
            <a:cxnLst/>
            <a:rect r="r" b="b" t="t" l="l"/>
            <a:pathLst>
              <a:path h="2577061" w="2248486">
                <a:moveTo>
                  <a:pt x="0" y="0"/>
                </a:moveTo>
                <a:lnTo>
                  <a:pt x="2248486" y="0"/>
                </a:lnTo>
                <a:lnTo>
                  <a:pt x="2248486" y="2577062"/>
                </a:lnTo>
                <a:lnTo>
                  <a:pt x="0" y="25770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162463" y="861441"/>
            <a:ext cx="5286285" cy="331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639"/>
              </a:lnSpc>
              <a:spcBef>
                <a:spcPct val="0"/>
              </a:spcBef>
            </a:pPr>
            <a:r>
              <a:rPr lang="en-US" sz="1999" spc="83" strike="noStrike" u="none">
                <a:solidFill>
                  <a:srgbClr val="262626"/>
                </a:solidFill>
                <a:latin typeface="Aileron"/>
                <a:ea typeface="Aileron"/>
                <a:cs typeface="Aileron"/>
                <a:sym typeface="Aileron"/>
              </a:rPr>
              <a:t>HAZELPIPER CREATIVE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590540" y="891222"/>
            <a:ext cx="3374448" cy="269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000"/>
              </a:lnSpc>
              <a:spcBef>
                <a:spcPct val="0"/>
              </a:spcBef>
            </a:pPr>
            <a:r>
              <a:rPr lang="en-US" sz="2000" strike="noStrike" u="none">
                <a:solidFill>
                  <a:srgbClr val="262626"/>
                </a:solidFill>
                <a:latin typeface="Aileron"/>
                <a:ea typeface="Aileron"/>
                <a:cs typeface="Aileron"/>
                <a:sym typeface="Aileron"/>
              </a:rPr>
              <a:t>DIRECT CARE ALLIANCE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4467326" y="891222"/>
            <a:ext cx="2658210" cy="269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000"/>
              </a:lnSpc>
              <a:spcBef>
                <a:spcPct val="0"/>
              </a:spcBef>
            </a:pPr>
            <a:r>
              <a:rPr lang="en-US" sz="2000" strike="noStrike" u="none">
                <a:solidFill>
                  <a:srgbClr val="262626"/>
                </a:solidFill>
                <a:latin typeface="Aileron"/>
                <a:ea typeface="Aileron"/>
                <a:cs typeface="Aileron"/>
                <a:sym typeface="Aileron"/>
              </a:rPr>
              <a:t>May 2026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61461" y="1586001"/>
            <a:ext cx="4506864" cy="1212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712"/>
              </a:lnSpc>
              <a:spcBef>
                <a:spcPct val="0"/>
              </a:spcBef>
            </a:pPr>
            <a:r>
              <a:rPr lang="en-US" b="true" sz="9901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ABOUT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61461" y="7614143"/>
            <a:ext cx="4446195" cy="4051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79"/>
              </a:lnSpc>
              <a:spcBef>
                <a:spcPct val="0"/>
              </a:spcBef>
            </a:pPr>
            <a:r>
              <a:rPr lang="en-US" sz="3099" i="true" strike="noStrike">
                <a:solidFill>
                  <a:srgbClr val="262626"/>
                </a:solidFill>
                <a:latin typeface="Craw Modern Italics"/>
                <a:ea typeface="Craw Modern Italics"/>
                <a:cs typeface="Craw Modern Italics"/>
                <a:sym typeface="Craw Modern Italics"/>
              </a:rPr>
              <a:t>Gwen Piper Diede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29408" y="8235479"/>
            <a:ext cx="5068684" cy="10445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99"/>
              </a:lnSpc>
              <a:spcBef>
                <a:spcPct val="0"/>
              </a:spcBef>
            </a:pPr>
            <a:r>
              <a:rPr lang="en-US" sz="1999" strike="noStrike">
                <a:solidFill>
                  <a:srgbClr val="262626"/>
                </a:solidFill>
                <a:latin typeface="Bookmania Light"/>
                <a:ea typeface="Bookmania Light"/>
                <a:cs typeface="Bookmania Light"/>
                <a:sym typeface="Bookmania Light"/>
              </a:rPr>
              <a:t>Creative strategist with a background in hospitality, event design, and B2B healthcare content. Founder of HazelPiper Creative.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7694373" y="5143500"/>
            <a:ext cx="9564927" cy="3831241"/>
            <a:chOff x="0" y="0"/>
            <a:chExt cx="12753236" cy="5108321"/>
          </a:xfrm>
        </p:grpSpPr>
        <p:sp>
          <p:nvSpPr>
            <p:cNvPr name="TextBox 14" id="14"/>
            <p:cNvSpPr txBox="true"/>
            <p:nvPr/>
          </p:nvSpPr>
          <p:spPr>
            <a:xfrm rot="0">
              <a:off x="0" y="-38100"/>
              <a:ext cx="12482840" cy="20938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496562" indent="-248281" lvl="1">
                <a:lnSpc>
                  <a:spcPts val="3219"/>
                </a:lnSpc>
                <a:buFont typeface="Arial"/>
                <a:buChar char="•"/>
              </a:pPr>
              <a:r>
                <a:rPr lang="en-US" b="true" sz="2299" strike="noStrike">
                  <a:solidFill>
                    <a:srgbClr val="262626"/>
                  </a:solidFill>
                  <a:latin typeface="Bookmania Bold"/>
                  <a:ea typeface="Bookmania Bold"/>
                  <a:cs typeface="Bookmania Bold"/>
                  <a:sym typeface="Bookmania Bold"/>
                </a:rPr>
                <a:t>HazelPiper Creative is a boutique content and growth studio combining editorial sensibility with operational discipline to produce elevated content for healthcare, hospitality, and lifestyle brands.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0" y="2564169"/>
              <a:ext cx="12753236" cy="91016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431794" indent="-215897" lvl="1">
                <a:lnSpc>
                  <a:spcPts val="2799"/>
                </a:lnSpc>
                <a:buFont typeface="Arial"/>
                <a:buChar char="•"/>
              </a:pPr>
              <a:r>
                <a:rPr lang="en-US" sz="1999" strike="noStrike">
                  <a:solidFill>
                    <a:srgbClr val="262626"/>
                  </a:solidFill>
                  <a:latin typeface="Bookmania Light"/>
                  <a:ea typeface="Bookmania Light"/>
                  <a:cs typeface="Bookmania Light"/>
                  <a:sym typeface="Bookmania Light"/>
                </a:rPr>
                <a:t>Content operator and editorial thinker. Specializing in LinkedIn thought leadership, social media strategy, and Apollo IO outbound growth systems.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0" y="4198154"/>
              <a:ext cx="11970262" cy="91016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431794" indent="-215897" lvl="1">
                <a:lnSpc>
                  <a:spcPts val="2799"/>
                </a:lnSpc>
                <a:buFont typeface="Arial"/>
                <a:buChar char="•"/>
              </a:pPr>
              <a:r>
                <a:rPr lang="en-US" sz="1999" strike="noStrike">
                  <a:solidFill>
                    <a:srgbClr val="262626"/>
                  </a:solidFill>
                  <a:latin typeface="Bookmania Light"/>
                  <a:ea typeface="Bookmania Light"/>
                  <a:cs typeface="Bookmania Light"/>
                  <a:sym typeface="Bookmania Light"/>
                </a:rPr>
                <a:t>Structured systems. Intentional creative. Built for organizations with something genuinely worth saying — and the discipline to say it consistently.</a:t>
              </a: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1481408" y="3000382"/>
            <a:ext cx="4056610" cy="10579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99"/>
              </a:lnSpc>
              <a:spcBef>
                <a:spcPct val="0"/>
              </a:spcBef>
            </a:pPr>
            <a:r>
              <a:rPr lang="en-US" sz="7899">
                <a:solidFill>
                  <a:srgbClr val="262626"/>
                </a:solidFill>
                <a:latin typeface="Amoresa"/>
                <a:ea typeface="Amoresa"/>
                <a:cs typeface="Amoresa"/>
                <a:sym typeface="Amoresa"/>
              </a:rPr>
              <a:t>Me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9837481" y="1586001"/>
            <a:ext cx="4506864" cy="1212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712"/>
              </a:lnSpc>
              <a:spcBef>
                <a:spcPct val="0"/>
              </a:spcBef>
            </a:pPr>
            <a:r>
              <a:rPr lang="en-US" b="true" sz="9901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ABOUT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2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732076" cy="10287000"/>
            <a:chOff x="0" y="0"/>
            <a:chExt cx="10309434" cy="137160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35354" t="0" r="35354" b="0"/>
            <a:stretch>
              <a:fillRect/>
            </a:stretch>
          </p:blipFill>
          <p:spPr>
            <a:xfrm flipH="false" flipV="false">
              <a:off x="0" y="0"/>
              <a:ext cx="10309434" cy="13716000"/>
            </a:xfrm>
            <a:prstGeom prst="rect">
              <a:avLst/>
            </a:prstGeom>
          </p:spPr>
        </p:pic>
      </p:grpSp>
      <p:grpSp>
        <p:nvGrpSpPr>
          <p:cNvPr name="Group 4" id="4"/>
          <p:cNvGrpSpPr/>
          <p:nvPr/>
        </p:nvGrpSpPr>
        <p:grpSpPr>
          <a:xfrm rot="0">
            <a:off x="3866038" y="2822886"/>
            <a:ext cx="5434154" cy="4268474"/>
            <a:chOff x="0" y="0"/>
            <a:chExt cx="1398147" cy="109823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98147" cy="1098231"/>
            </a:xfrm>
            <a:custGeom>
              <a:avLst/>
              <a:gdLst/>
              <a:ahLst/>
              <a:cxnLst/>
              <a:rect r="r" b="b" t="t" l="l"/>
              <a:pathLst>
                <a:path h="1098231" w="1398147">
                  <a:moveTo>
                    <a:pt x="0" y="0"/>
                  </a:moveTo>
                  <a:lnTo>
                    <a:pt x="1398147" y="0"/>
                  </a:lnTo>
                  <a:lnTo>
                    <a:pt x="1398147" y="1098231"/>
                  </a:lnTo>
                  <a:lnTo>
                    <a:pt x="0" y="109823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28575"/>
              <a:ext cx="1398147" cy="10696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00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3998626" y="2932921"/>
            <a:ext cx="5168978" cy="4048404"/>
            <a:chOff x="0" y="0"/>
            <a:chExt cx="6891971" cy="5397872"/>
          </a:xfrm>
        </p:grpSpPr>
        <p:pic>
          <p:nvPicPr>
            <p:cNvPr name="Picture 8" id="8"/>
            <p:cNvPicPr>
              <a:picLocks noChangeAspect="true"/>
            </p:cNvPicPr>
            <p:nvPr/>
          </p:nvPicPr>
          <p:blipFill>
            <a:blip r:embed="rId2"/>
            <a:srcRect l="25121" t="0" r="25121" b="0"/>
            <a:stretch>
              <a:fillRect/>
            </a:stretch>
          </p:blipFill>
          <p:spPr>
            <a:xfrm flipH="false" flipV="false">
              <a:off x="0" y="0"/>
              <a:ext cx="6891971" cy="5397872"/>
            </a:xfrm>
            <a:prstGeom prst="rect">
              <a:avLst/>
            </a:prstGeom>
          </p:spPr>
        </p:pic>
      </p:grpSp>
      <p:sp>
        <p:nvSpPr>
          <p:cNvPr name="TextBox 9" id="9"/>
          <p:cNvSpPr txBox="true"/>
          <p:nvPr/>
        </p:nvSpPr>
        <p:spPr>
          <a:xfrm rot="0">
            <a:off x="8539688" y="2038915"/>
            <a:ext cx="10684853" cy="7839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631"/>
              </a:lnSpc>
              <a:spcBef>
                <a:spcPct val="0"/>
              </a:spcBef>
            </a:pPr>
            <a:r>
              <a:rPr lang="en-US" sz="6399" strike="noStrike">
                <a:solidFill>
                  <a:srgbClr val="262626"/>
                </a:solidFill>
                <a:latin typeface="Amoresa"/>
                <a:ea typeface="Amoresa"/>
                <a:cs typeface="Amoresa"/>
                <a:sym typeface="Amoresa"/>
              </a:rPr>
              <a:t>Engagement Structure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573288" y="891222"/>
            <a:ext cx="3374448" cy="269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000"/>
              </a:lnSpc>
              <a:spcBef>
                <a:spcPct val="0"/>
              </a:spcBef>
            </a:pPr>
            <a:r>
              <a:rPr lang="en-US" b="true" sz="2000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DIRECT CARE ALLIANCE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4467326" y="891222"/>
            <a:ext cx="2658210" cy="269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000"/>
              </a:lnSpc>
              <a:spcBef>
                <a:spcPct val="0"/>
              </a:spcBef>
            </a:pPr>
            <a:r>
              <a:rPr lang="en-US" b="true" sz="2000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May 2026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997085" y="3231651"/>
            <a:ext cx="6840543" cy="58170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134"/>
              </a:lnSpc>
              <a:spcBef>
                <a:spcPct val="0"/>
              </a:spcBef>
            </a:pPr>
            <a:r>
              <a:rPr lang="en-US" b="true" sz="3667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CORE RETAINER</a:t>
            </a:r>
          </a:p>
          <a:p>
            <a:pPr algn="l" marL="395879" indent="-197940" lvl="1">
              <a:lnSpc>
                <a:spcPts val="2567"/>
              </a:lnSpc>
              <a:buFont typeface="Arial"/>
              <a:buChar char="•"/>
            </a:pPr>
            <a:r>
              <a:rPr lang="en-US" sz="1833" strike="noStrike">
                <a:solidFill>
                  <a:srgbClr val="262626"/>
                </a:solidFill>
                <a:latin typeface="Bookmania Light"/>
                <a:ea typeface="Bookmania Light"/>
                <a:cs typeface="Bookmania Light"/>
                <a:sym typeface="Bookmania Light"/>
              </a:rPr>
              <a:t>5 to 7 posts per week across platforms </a:t>
            </a:r>
          </a:p>
          <a:p>
            <a:pPr algn="l" marL="395879" indent="-197940" lvl="1">
              <a:lnSpc>
                <a:spcPts val="2567"/>
              </a:lnSpc>
              <a:buFont typeface="Arial"/>
              <a:buChar char="•"/>
            </a:pPr>
            <a:r>
              <a:rPr lang="en-US" sz="1833" strike="noStrike">
                <a:solidFill>
                  <a:srgbClr val="262626"/>
                </a:solidFill>
                <a:latin typeface="Bookmania Light"/>
                <a:ea typeface="Bookmania Light"/>
                <a:cs typeface="Bookmania Light"/>
                <a:sym typeface="Bookmania Light"/>
              </a:rPr>
              <a:t>LinkedIn thought leadership ghostwriting</a:t>
            </a:r>
          </a:p>
          <a:p>
            <a:pPr algn="l" marL="395879" indent="-197940" lvl="1">
              <a:lnSpc>
                <a:spcPts val="2567"/>
              </a:lnSpc>
              <a:buFont typeface="Arial"/>
              <a:buChar char="•"/>
            </a:pPr>
            <a:r>
              <a:rPr lang="en-US" sz="1833" strike="noStrike">
                <a:solidFill>
                  <a:srgbClr val="262626"/>
                </a:solidFill>
                <a:latin typeface="Bookmania Light"/>
                <a:ea typeface="Bookmania Light"/>
                <a:cs typeface="Bookmania Light"/>
                <a:sym typeface="Bookmania Light"/>
              </a:rPr>
              <a:t>Monthly content calendar </a:t>
            </a:r>
          </a:p>
          <a:p>
            <a:pPr algn="l" marL="395879" indent="-197940" lvl="1">
              <a:lnSpc>
                <a:spcPts val="2567"/>
              </a:lnSpc>
              <a:buFont typeface="Arial"/>
              <a:buChar char="•"/>
            </a:pPr>
            <a:r>
              <a:rPr lang="en-US" sz="1833" strike="noStrike">
                <a:solidFill>
                  <a:srgbClr val="262626"/>
                </a:solidFill>
                <a:latin typeface="Bookmania Light"/>
                <a:ea typeface="Bookmania Light"/>
                <a:cs typeface="Bookmania Light"/>
                <a:sym typeface="Bookmania Light"/>
              </a:rPr>
              <a:t> Engagement monitoring </a:t>
            </a:r>
          </a:p>
          <a:p>
            <a:pPr algn="l" marL="395879" indent="-197940" lvl="1">
              <a:lnSpc>
                <a:spcPts val="2567"/>
              </a:lnSpc>
              <a:buFont typeface="Arial"/>
              <a:buChar char="•"/>
            </a:pPr>
            <a:r>
              <a:rPr lang="en-US" sz="1833" strike="noStrike">
                <a:solidFill>
                  <a:srgbClr val="262626"/>
                </a:solidFill>
                <a:latin typeface="Bookmania Light"/>
                <a:ea typeface="Bookmania Light"/>
                <a:cs typeface="Bookmania Light"/>
                <a:sym typeface="Bookmania Light"/>
              </a:rPr>
              <a:t> Analytics reporting</a:t>
            </a:r>
          </a:p>
          <a:p>
            <a:pPr algn="just" marL="0" indent="0" lvl="0">
              <a:lnSpc>
                <a:spcPts val="3865"/>
              </a:lnSpc>
              <a:spcBef>
                <a:spcPct val="0"/>
              </a:spcBef>
            </a:pPr>
          </a:p>
          <a:p>
            <a:pPr algn="ctr" marL="0" indent="0" lvl="0">
              <a:lnSpc>
                <a:spcPts val="5134"/>
              </a:lnSpc>
              <a:spcBef>
                <a:spcPct val="0"/>
              </a:spcBef>
            </a:pPr>
            <a:r>
              <a:rPr lang="en-US" b="true" sz="3667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GROWTH ADD-ON</a:t>
            </a:r>
          </a:p>
          <a:p>
            <a:pPr algn="l" marL="395879" indent="-197940" lvl="1">
              <a:lnSpc>
                <a:spcPts val="2567"/>
              </a:lnSpc>
              <a:buFont typeface="Arial"/>
              <a:buChar char="•"/>
            </a:pPr>
            <a:r>
              <a:rPr lang="en-US" sz="1833" strike="noStrike">
                <a:solidFill>
                  <a:srgbClr val="262626"/>
                </a:solidFill>
                <a:latin typeface="Bookmania Light"/>
                <a:ea typeface="Bookmania Light"/>
                <a:cs typeface="Bookmania Light"/>
                <a:sym typeface="Bookmania Light"/>
              </a:rPr>
              <a:t>Apollo IO sequence build </a:t>
            </a:r>
          </a:p>
          <a:p>
            <a:pPr algn="l" marL="395879" indent="-197940" lvl="1">
              <a:lnSpc>
                <a:spcPts val="2567"/>
              </a:lnSpc>
              <a:buFont typeface="Arial"/>
              <a:buChar char="•"/>
            </a:pPr>
            <a:r>
              <a:rPr lang="en-US" sz="1833" strike="noStrike">
                <a:solidFill>
                  <a:srgbClr val="262626"/>
                </a:solidFill>
                <a:latin typeface="Bookmania Light"/>
                <a:ea typeface="Bookmania Light"/>
                <a:cs typeface="Bookmania Light"/>
                <a:sym typeface="Bookmania Light"/>
              </a:rPr>
              <a:t> Broker outreach cadences ·</a:t>
            </a:r>
          </a:p>
          <a:p>
            <a:pPr algn="l" marL="395879" indent="-197940" lvl="1">
              <a:lnSpc>
                <a:spcPts val="2567"/>
              </a:lnSpc>
              <a:buFont typeface="Arial"/>
              <a:buChar char="•"/>
            </a:pPr>
            <a:r>
              <a:rPr lang="en-US" sz="1833" strike="noStrike">
                <a:solidFill>
                  <a:srgbClr val="262626"/>
                </a:solidFill>
                <a:latin typeface="Bookmania Light"/>
                <a:ea typeface="Bookmania Light"/>
                <a:cs typeface="Bookmania Light"/>
                <a:sym typeface="Bookmania Light"/>
              </a:rPr>
              <a:t>Lead tracking setup </a:t>
            </a:r>
          </a:p>
          <a:p>
            <a:pPr algn="l" marL="395879" indent="-197940" lvl="1">
              <a:lnSpc>
                <a:spcPts val="2567"/>
              </a:lnSpc>
              <a:buFont typeface="Arial"/>
              <a:buChar char="•"/>
            </a:pPr>
            <a:r>
              <a:rPr lang="en-US" sz="1833" strike="noStrike">
                <a:solidFill>
                  <a:srgbClr val="262626"/>
                </a:solidFill>
                <a:latin typeface="Bookmania Light"/>
                <a:ea typeface="Bookmania Light"/>
                <a:cs typeface="Bookmania Light"/>
                <a:sym typeface="Bookmania Light"/>
              </a:rPr>
              <a:t>Warm outreach coordination</a:t>
            </a:r>
          </a:p>
          <a:p>
            <a:pPr algn="just" marL="0" indent="0" lvl="0">
              <a:lnSpc>
                <a:spcPts val="3865"/>
              </a:lnSpc>
              <a:spcBef>
                <a:spcPct val="0"/>
              </a:spcBef>
            </a:pPr>
          </a:p>
          <a:p>
            <a:pPr algn="just" marL="0" indent="0" lvl="0">
              <a:lnSpc>
                <a:spcPts val="2519"/>
              </a:lnSpc>
              <a:spcBef>
                <a:spcPct val="0"/>
              </a:spcBef>
            </a:pPr>
            <a:r>
              <a:rPr lang="en-US" sz="1799" i="true" strike="noStrike">
                <a:solidFill>
                  <a:srgbClr val="262626"/>
                </a:solidFill>
                <a:latin typeface="Craw Modern Italics"/>
                <a:ea typeface="Craw Modern Italics"/>
                <a:cs typeface="Craw Modern Italics"/>
                <a:sym typeface="Craw Modern Italics"/>
              </a:rPr>
              <a:t>All engagements begin with a 2-week brand intake. First content calendar delivered within 14 days of signature.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2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576271" y="2664458"/>
            <a:ext cx="2549265" cy="2459199"/>
            <a:chOff x="0" y="0"/>
            <a:chExt cx="3399020" cy="3278932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0" t="12558" r="0" b="12558"/>
            <a:stretch>
              <a:fillRect/>
            </a:stretch>
          </p:blipFill>
          <p:spPr>
            <a:xfrm flipH="false" flipV="false">
              <a:off x="0" y="0"/>
              <a:ext cx="3399020" cy="3278932"/>
            </a:xfrm>
            <a:prstGeom prst="rect">
              <a:avLst/>
            </a:prstGeom>
          </p:spPr>
        </p:pic>
      </p:grpSp>
      <p:grpSp>
        <p:nvGrpSpPr>
          <p:cNvPr name="Group 4" id="4"/>
          <p:cNvGrpSpPr/>
          <p:nvPr/>
        </p:nvGrpSpPr>
        <p:grpSpPr>
          <a:xfrm rot="0">
            <a:off x="11963379" y="2664458"/>
            <a:ext cx="2549265" cy="2459199"/>
            <a:chOff x="0" y="0"/>
            <a:chExt cx="3399020" cy="3278932"/>
          </a:xfrm>
        </p:grpSpPr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3"/>
            <a:srcRect l="0" t="14548" r="0" b="14548"/>
            <a:stretch>
              <a:fillRect/>
            </a:stretch>
          </p:blipFill>
          <p:spPr>
            <a:xfrm flipH="false" flipV="false">
              <a:off x="0" y="0"/>
              <a:ext cx="3399020" cy="3278932"/>
            </a:xfrm>
            <a:prstGeom prst="rect">
              <a:avLst/>
            </a:prstGeom>
          </p:spPr>
        </p:pic>
      </p:grpSp>
      <p:grpSp>
        <p:nvGrpSpPr>
          <p:cNvPr name="Group 6" id="6"/>
          <p:cNvGrpSpPr/>
          <p:nvPr/>
        </p:nvGrpSpPr>
        <p:grpSpPr>
          <a:xfrm rot="0">
            <a:off x="0" y="-39686"/>
            <a:ext cx="8067478" cy="10326686"/>
            <a:chOff x="0" y="0"/>
            <a:chExt cx="2124768" cy="271978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124768" cy="2719786"/>
            </a:xfrm>
            <a:custGeom>
              <a:avLst/>
              <a:gdLst/>
              <a:ahLst/>
              <a:cxnLst/>
              <a:rect r="r" b="b" t="t" l="l"/>
              <a:pathLst>
                <a:path h="2719786" w="2124768">
                  <a:moveTo>
                    <a:pt x="0" y="0"/>
                  </a:moveTo>
                  <a:lnTo>
                    <a:pt x="2124768" y="0"/>
                  </a:lnTo>
                  <a:lnTo>
                    <a:pt x="2124768" y="2719786"/>
                  </a:lnTo>
                  <a:lnTo>
                    <a:pt x="0" y="2719786"/>
                  </a:lnTo>
                  <a:close/>
                </a:path>
              </a:pathLst>
            </a:custGeom>
            <a:solidFill>
              <a:srgbClr val="E6EEDC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38100"/>
              <a:ext cx="2124768" cy="268168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0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9350486" y="2664458"/>
            <a:ext cx="2549265" cy="2459199"/>
            <a:chOff x="0" y="0"/>
            <a:chExt cx="3399020" cy="3278932"/>
          </a:xfrm>
        </p:grpSpPr>
        <p:pic>
          <p:nvPicPr>
            <p:cNvPr name="Picture 10" id="10"/>
            <p:cNvPicPr>
              <a:picLocks noChangeAspect="true"/>
            </p:cNvPicPr>
            <p:nvPr/>
          </p:nvPicPr>
          <p:blipFill>
            <a:blip r:embed="rId4"/>
            <a:srcRect l="0" t="13463" r="0" b="13463"/>
            <a:stretch>
              <a:fillRect/>
            </a:stretch>
          </p:blipFill>
          <p:spPr>
            <a:xfrm flipH="false" flipV="false">
              <a:off x="0" y="0"/>
              <a:ext cx="3399020" cy="3278932"/>
            </a:xfrm>
            <a:prstGeom prst="rect">
              <a:avLst/>
            </a:prstGeom>
          </p:spPr>
        </p:pic>
      </p:grpSp>
      <p:grpSp>
        <p:nvGrpSpPr>
          <p:cNvPr name="Group 11" id="11"/>
          <p:cNvGrpSpPr/>
          <p:nvPr/>
        </p:nvGrpSpPr>
        <p:grpSpPr>
          <a:xfrm rot="0">
            <a:off x="1774533" y="4662608"/>
            <a:ext cx="3743784" cy="3937399"/>
            <a:chOff x="0" y="0"/>
            <a:chExt cx="4991712" cy="5249865"/>
          </a:xfrm>
        </p:grpSpPr>
        <p:pic>
          <p:nvPicPr>
            <p:cNvPr name="Picture 12" id="12"/>
            <p:cNvPicPr>
              <a:picLocks noChangeAspect="true"/>
            </p:cNvPicPr>
            <p:nvPr/>
          </p:nvPicPr>
          <p:blipFill>
            <a:blip r:embed="rId5"/>
            <a:srcRect l="14759" t="0" r="14759" b="0"/>
            <a:stretch>
              <a:fillRect/>
            </a:stretch>
          </p:blipFill>
          <p:spPr>
            <a:xfrm flipH="false" flipV="false">
              <a:off x="0" y="0"/>
              <a:ext cx="4991712" cy="5249865"/>
            </a:xfrm>
            <a:prstGeom prst="rect">
              <a:avLst/>
            </a:prstGeom>
          </p:spPr>
        </p:pic>
      </p:grpSp>
      <p:sp>
        <p:nvSpPr>
          <p:cNvPr name="TextBox 13" id="13"/>
          <p:cNvSpPr txBox="true"/>
          <p:nvPr/>
        </p:nvSpPr>
        <p:spPr>
          <a:xfrm rot="0">
            <a:off x="738599" y="2196109"/>
            <a:ext cx="6851941" cy="7880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719"/>
              </a:lnSpc>
              <a:spcBef>
                <a:spcPct val="0"/>
              </a:spcBef>
            </a:pPr>
            <a:r>
              <a:rPr lang="en-US" b="true" sz="6499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MY</a:t>
            </a:r>
            <a:r>
              <a:rPr lang="en-US" b="true" sz="6499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 APPROACH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162463" y="861441"/>
            <a:ext cx="5286285" cy="331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639"/>
              </a:lnSpc>
              <a:spcBef>
                <a:spcPct val="0"/>
              </a:spcBef>
            </a:pPr>
            <a:r>
              <a:rPr lang="en-US" sz="1999" spc="83" strike="noStrike" u="none">
                <a:solidFill>
                  <a:srgbClr val="262626"/>
                </a:solidFill>
                <a:latin typeface="Aileron"/>
                <a:ea typeface="Aileron"/>
                <a:cs typeface="Aileron"/>
                <a:sym typeface="Aileron"/>
              </a:rPr>
              <a:t>HAZELPIPER CREATIVE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590540" y="891222"/>
            <a:ext cx="3374448" cy="269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000"/>
              </a:lnSpc>
              <a:spcBef>
                <a:spcPct val="0"/>
              </a:spcBef>
            </a:pPr>
            <a:r>
              <a:rPr lang="en-US" sz="2000" strike="noStrike" u="none">
                <a:solidFill>
                  <a:srgbClr val="262626"/>
                </a:solidFill>
                <a:latin typeface="Aileron"/>
                <a:ea typeface="Aileron"/>
                <a:cs typeface="Aileron"/>
                <a:sym typeface="Aileron"/>
              </a:rPr>
              <a:t>DIRECT CARE ALLIANCE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4467326" y="891222"/>
            <a:ext cx="2658210" cy="269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000"/>
              </a:lnSpc>
              <a:spcBef>
                <a:spcPct val="0"/>
              </a:spcBef>
            </a:pPr>
            <a:r>
              <a:rPr lang="en-US" sz="2000" strike="noStrike" u="none">
                <a:solidFill>
                  <a:srgbClr val="262626"/>
                </a:solidFill>
                <a:latin typeface="Aileron"/>
                <a:ea typeface="Aileron"/>
                <a:cs typeface="Aileron"/>
                <a:sym typeface="Aileron"/>
              </a:rPr>
              <a:t>May 2026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483207" y="3432691"/>
            <a:ext cx="6073089" cy="734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120"/>
              </a:lnSpc>
              <a:spcBef>
                <a:spcPct val="0"/>
              </a:spcBef>
            </a:pPr>
            <a:r>
              <a:rPr lang="en-US" sz="6400" strike="noStrike">
                <a:solidFill>
                  <a:srgbClr val="262626"/>
                </a:solidFill>
                <a:latin typeface="Amoresa"/>
                <a:ea typeface="Amoresa"/>
                <a:cs typeface="Amoresa"/>
                <a:sym typeface="Amoresa"/>
              </a:rPr>
              <a:t>To DCA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948461" y="6096000"/>
            <a:ext cx="8579100" cy="31064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079"/>
              </a:lnSpc>
              <a:spcBef>
                <a:spcPct val="0"/>
              </a:spcBef>
            </a:pPr>
            <a:r>
              <a:rPr lang="en-US" sz="2199" strike="noStrike">
                <a:solidFill>
                  <a:srgbClr val="262626"/>
                </a:solidFill>
                <a:latin typeface="Bookmania"/>
                <a:ea typeface="Bookmania"/>
                <a:cs typeface="Bookmania"/>
                <a:sym typeface="Bookmania"/>
              </a:rPr>
              <a:t>We help brands build clear, structured, intentional visibility through strategic content, messaging systems, and outbound growth infrastructure.</a:t>
            </a:r>
          </a:p>
          <a:p>
            <a:pPr algn="just" marL="0" indent="0" lvl="0">
              <a:lnSpc>
                <a:spcPts val="3079"/>
              </a:lnSpc>
              <a:spcBef>
                <a:spcPct val="0"/>
              </a:spcBef>
            </a:pPr>
          </a:p>
          <a:p>
            <a:pPr algn="just" marL="0" indent="0" lvl="0">
              <a:lnSpc>
                <a:spcPts val="3079"/>
              </a:lnSpc>
              <a:spcBef>
                <a:spcPct val="0"/>
              </a:spcBef>
            </a:pPr>
            <a:r>
              <a:rPr lang="en-US" sz="2199" strike="noStrike">
                <a:solidFill>
                  <a:srgbClr val="262626"/>
                </a:solidFill>
                <a:latin typeface="Bookmania"/>
                <a:ea typeface="Bookmania"/>
                <a:cs typeface="Bookmania"/>
                <a:sym typeface="Bookmania"/>
              </a:rPr>
              <a:t>How you present an idea is part of the idea. In a space crowded with rushed, generic healthcare marketing, editorial quality signals the same qualities Direct Care Alliance wants to be known for: intelligence, integrity, and operational clarity.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2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37966" y="1994012"/>
            <a:ext cx="5135279" cy="7138105"/>
            <a:chOff x="0" y="0"/>
            <a:chExt cx="6847039" cy="9517473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23921" t="0" r="23921" b="0"/>
            <a:stretch>
              <a:fillRect/>
            </a:stretch>
          </p:blipFill>
          <p:spPr>
            <a:xfrm flipH="false" flipV="false">
              <a:off x="0" y="0"/>
              <a:ext cx="6847039" cy="9517473"/>
            </a:xfrm>
            <a:prstGeom prst="rect">
              <a:avLst/>
            </a:prstGeom>
          </p:spPr>
        </p:pic>
      </p:grpSp>
      <p:sp>
        <p:nvSpPr>
          <p:cNvPr name="TextBox 4" id="4"/>
          <p:cNvSpPr txBox="true"/>
          <p:nvPr/>
        </p:nvSpPr>
        <p:spPr>
          <a:xfrm rot="0">
            <a:off x="1162463" y="861441"/>
            <a:ext cx="5286285" cy="331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639"/>
              </a:lnSpc>
              <a:spcBef>
                <a:spcPct val="0"/>
              </a:spcBef>
            </a:pPr>
            <a:r>
              <a:rPr lang="en-US" sz="1999" spc="83" strike="noStrike" u="none">
                <a:solidFill>
                  <a:srgbClr val="262626"/>
                </a:solidFill>
                <a:latin typeface="Aileron"/>
                <a:ea typeface="Aileron"/>
                <a:cs typeface="Aileron"/>
                <a:sym typeface="Aileron"/>
              </a:rPr>
              <a:t>HAZELPIPER CREATIVE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7590540" y="891222"/>
            <a:ext cx="3374448" cy="269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000"/>
              </a:lnSpc>
              <a:spcBef>
                <a:spcPct val="0"/>
              </a:spcBef>
            </a:pPr>
            <a:r>
              <a:rPr lang="en-US" sz="2000" strike="noStrike" u="none">
                <a:solidFill>
                  <a:srgbClr val="262626"/>
                </a:solidFill>
                <a:latin typeface="Aileron"/>
                <a:ea typeface="Aileron"/>
                <a:cs typeface="Aileron"/>
                <a:sym typeface="Aileron"/>
              </a:rPr>
              <a:t>DIRECT CARE ALLIANCE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4467326" y="891222"/>
            <a:ext cx="2658210" cy="269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000"/>
              </a:lnSpc>
              <a:spcBef>
                <a:spcPct val="0"/>
              </a:spcBef>
            </a:pPr>
            <a:r>
              <a:rPr lang="en-US" sz="2000" strike="noStrike" u="none">
                <a:solidFill>
                  <a:srgbClr val="262626"/>
                </a:solidFill>
                <a:latin typeface="Aileron"/>
                <a:ea typeface="Aileron"/>
                <a:cs typeface="Aileron"/>
                <a:sym typeface="Aileron"/>
              </a:rPr>
              <a:t>May 2026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812849" y="2535470"/>
            <a:ext cx="8456293" cy="401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80"/>
              </a:lnSpc>
              <a:spcBef>
                <a:spcPct val="0"/>
              </a:spcBef>
            </a:pPr>
            <a:r>
              <a:rPr lang="en-US" b="true" sz="3600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Let's Make This Happen.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691886" y="5563065"/>
            <a:ext cx="6164940" cy="345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745"/>
              </a:lnSpc>
              <a:spcBef>
                <a:spcPct val="0"/>
              </a:spcBef>
            </a:pPr>
            <a:r>
              <a:rPr lang="en-US" b="true" sz="2288" strike="noStrike" u="none">
                <a:solidFill>
                  <a:srgbClr val="303030"/>
                </a:solidFill>
                <a:latin typeface="Aileron Bold"/>
                <a:ea typeface="Aileron Bold"/>
                <a:cs typeface="Aileron Bold"/>
                <a:sym typeface="Aileron Bold"/>
              </a:rPr>
              <a:t>512-787-7922</a:t>
            </a:r>
          </a:p>
        </p:txBody>
      </p:sp>
      <p:sp>
        <p:nvSpPr>
          <p:cNvPr name="AutoShape 9" id="9"/>
          <p:cNvSpPr/>
          <p:nvPr/>
        </p:nvSpPr>
        <p:spPr>
          <a:xfrm flipV="true">
            <a:off x="8691886" y="6092639"/>
            <a:ext cx="5626779" cy="0"/>
          </a:xfrm>
          <a:prstGeom prst="line">
            <a:avLst/>
          </a:prstGeom>
          <a:ln cap="flat" w="9525">
            <a:solidFill>
              <a:srgbClr val="262626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0" id="10"/>
          <p:cNvSpPr/>
          <p:nvPr/>
        </p:nvSpPr>
        <p:spPr>
          <a:xfrm>
            <a:off x="8691886" y="7002734"/>
            <a:ext cx="5626779" cy="0"/>
          </a:xfrm>
          <a:prstGeom prst="line">
            <a:avLst/>
          </a:prstGeom>
          <a:ln cap="flat" w="9525">
            <a:solidFill>
              <a:srgbClr val="262626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1" id="11"/>
          <p:cNvSpPr/>
          <p:nvPr/>
        </p:nvSpPr>
        <p:spPr>
          <a:xfrm flipV="true">
            <a:off x="8691886" y="7912830"/>
            <a:ext cx="5626779" cy="0"/>
          </a:xfrm>
          <a:prstGeom prst="line">
            <a:avLst/>
          </a:prstGeom>
          <a:ln cap="flat" w="9525">
            <a:solidFill>
              <a:srgbClr val="262626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2" id="12"/>
          <p:cNvSpPr/>
          <p:nvPr/>
        </p:nvSpPr>
        <p:spPr>
          <a:xfrm flipV="true">
            <a:off x="8691886" y="8822925"/>
            <a:ext cx="5626779" cy="0"/>
          </a:xfrm>
          <a:prstGeom prst="line">
            <a:avLst/>
          </a:prstGeom>
          <a:ln cap="flat" w="9525">
            <a:solidFill>
              <a:srgbClr val="262626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3" id="13"/>
          <p:cNvSpPr txBox="true"/>
          <p:nvPr/>
        </p:nvSpPr>
        <p:spPr>
          <a:xfrm rot="0">
            <a:off x="8691886" y="6424157"/>
            <a:ext cx="6164940" cy="345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745"/>
              </a:lnSpc>
              <a:spcBef>
                <a:spcPct val="0"/>
              </a:spcBef>
            </a:pPr>
            <a:r>
              <a:rPr lang="en-US" b="true" sz="2288" strike="noStrike" u="none">
                <a:solidFill>
                  <a:srgbClr val="303030"/>
                </a:solidFill>
                <a:latin typeface="Aileron Bold"/>
                <a:ea typeface="Aileron Bold"/>
                <a:cs typeface="Aileron Bold"/>
                <a:sym typeface="Aileron Bold"/>
              </a:rPr>
              <a:t>gwendiede@gmail.com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691886" y="7352489"/>
            <a:ext cx="6164940" cy="345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745"/>
              </a:lnSpc>
              <a:spcBef>
                <a:spcPct val="0"/>
              </a:spcBef>
            </a:pPr>
            <a:r>
              <a:rPr lang="en-US" b="true" sz="2288" strike="noStrike" u="none">
                <a:solidFill>
                  <a:srgbClr val="303030"/>
                </a:solidFill>
                <a:latin typeface="Aileron Bold"/>
                <a:ea typeface="Aileron Bold"/>
                <a:cs typeface="Aileron Bold"/>
                <a:sym typeface="Aileron Bold"/>
              </a:rPr>
              <a:t>@hazelpipercreative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691886" y="8280820"/>
            <a:ext cx="6164940" cy="345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745"/>
              </a:lnSpc>
              <a:spcBef>
                <a:spcPct val="0"/>
              </a:spcBef>
            </a:pPr>
            <a:r>
              <a:rPr lang="en-US" b="true" sz="2288" strike="noStrike" u="none">
                <a:solidFill>
                  <a:srgbClr val="303030"/>
                </a:solidFill>
                <a:latin typeface="Aileron Bold"/>
                <a:ea typeface="Aileron Bold"/>
                <a:cs typeface="Aileron Bold"/>
                <a:sym typeface="Aileron Bold"/>
              </a:rPr>
              <a:t>hazelpipercreative.com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2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644040" y="3987985"/>
            <a:ext cx="6999920" cy="5780961"/>
            <a:chOff x="0" y="0"/>
            <a:chExt cx="9333227" cy="7707949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0" t="32832" r="0" b="5228"/>
            <a:stretch>
              <a:fillRect/>
            </a:stretch>
          </p:blipFill>
          <p:spPr>
            <a:xfrm flipH="false" flipV="false">
              <a:off x="0" y="0"/>
              <a:ext cx="9333227" cy="7707949"/>
            </a:xfrm>
            <a:prstGeom prst="rect">
              <a:avLst/>
            </a:prstGeom>
          </p:spPr>
        </p:pic>
      </p:grpSp>
      <p:sp>
        <p:nvSpPr>
          <p:cNvPr name="TextBox 4" id="4"/>
          <p:cNvSpPr txBox="true"/>
          <p:nvPr/>
        </p:nvSpPr>
        <p:spPr>
          <a:xfrm rot="0">
            <a:off x="3439730" y="1887502"/>
            <a:ext cx="11408540" cy="13868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0979"/>
              </a:lnSpc>
              <a:spcBef>
                <a:spcPct val="0"/>
              </a:spcBef>
            </a:pPr>
            <a:r>
              <a:rPr lang="en-US" sz="8999" strike="noStrike">
                <a:solidFill>
                  <a:srgbClr val="262626"/>
                </a:solidFill>
                <a:latin typeface="Amoresa"/>
                <a:ea typeface="Amoresa"/>
                <a:cs typeface="Amoresa"/>
                <a:sym typeface="Amoresa"/>
              </a:rPr>
              <a:t>Who I Am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162463" y="906018"/>
            <a:ext cx="5286285" cy="2868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376"/>
              </a:lnSpc>
              <a:spcBef>
                <a:spcPct val="0"/>
              </a:spcBef>
            </a:pPr>
            <a:r>
              <a:rPr lang="en-US" b="true" sz="1800" spc="75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HAZELPIPER CREATIVE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590540" y="891222"/>
            <a:ext cx="3374448" cy="245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800"/>
              </a:lnSpc>
              <a:spcBef>
                <a:spcPct val="0"/>
              </a:spcBef>
            </a:pPr>
            <a:r>
              <a:rPr lang="en-US" b="true" sz="1800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DIRECT CARE ALLIANCE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4467326" y="891222"/>
            <a:ext cx="2658210" cy="245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1800"/>
              </a:lnSpc>
              <a:spcBef>
                <a:spcPct val="0"/>
              </a:spcBef>
            </a:pPr>
            <a:r>
              <a:rPr lang="en-US" b="true" sz="1800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May 2026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01083" y="3763736"/>
            <a:ext cx="4496045" cy="5635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800"/>
              </a:lnSpc>
              <a:spcBef>
                <a:spcPct val="0"/>
              </a:spcBef>
            </a:pPr>
            <a:r>
              <a:rPr lang="en-US" sz="2000" strike="noStrike">
                <a:solidFill>
                  <a:srgbClr val="262626"/>
                </a:solidFill>
                <a:latin typeface="Bookmania Light"/>
                <a:ea typeface="Bookmania Light"/>
                <a:cs typeface="Bookmania Light"/>
                <a:sym typeface="Bookmania Light"/>
              </a:rPr>
              <a:t>I am a creative strategist and content operator with a background spanning hospitality, event design, lifestyle branding, and B2B healthcare content.</a:t>
            </a:r>
          </a:p>
          <a:p>
            <a:pPr algn="l" marL="0" indent="0" lvl="0">
              <a:lnSpc>
                <a:spcPts val="2800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2800"/>
              </a:lnSpc>
              <a:spcBef>
                <a:spcPct val="0"/>
              </a:spcBef>
            </a:pPr>
            <a:r>
              <a:rPr lang="en-US" sz="2000" strike="noStrike">
                <a:solidFill>
                  <a:srgbClr val="262626"/>
                </a:solidFill>
                <a:latin typeface="Bookmania Light"/>
                <a:ea typeface="Bookmania Light"/>
                <a:cs typeface="Bookmania Light"/>
                <a:sym typeface="Bookmania Light"/>
              </a:rPr>
              <a:t>I built HazelPiper Creative because I kept seeing the same problem: organizations with something genuinely worth saying, spending money on content that sounded like everyone else.</a:t>
            </a:r>
          </a:p>
          <a:p>
            <a:pPr algn="l" marL="0" indent="0" lvl="0">
              <a:lnSpc>
                <a:spcPts val="2800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2800"/>
              </a:lnSpc>
              <a:spcBef>
                <a:spcPct val="0"/>
              </a:spcBef>
            </a:pPr>
            <a:r>
              <a:rPr lang="en-US" sz="2000" strike="noStrike">
                <a:solidFill>
                  <a:srgbClr val="262626"/>
                </a:solidFill>
                <a:latin typeface="Bookmania Light"/>
                <a:ea typeface="Bookmania Light"/>
                <a:cs typeface="Bookmania Light"/>
                <a:sym typeface="Bookmania Light"/>
              </a:rPr>
              <a:t>My work sits at the intersection of editorial strategy and operational structure — where atmosphere, pacing, and intentional presentation drive results.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891610" y="4169480"/>
            <a:ext cx="4778242" cy="4319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059"/>
              </a:lnSpc>
              <a:spcBef>
                <a:spcPct val="0"/>
              </a:spcBef>
            </a:pPr>
            <a:r>
              <a:rPr lang="en-US" b="true" sz="2899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EDITORIAL SENSIBILITY</a:t>
            </a:r>
          </a:p>
          <a:p>
            <a:pPr algn="l" marL="0" indent="0" lvl="0">
              <a:lnSpc>
                <a:spcPts val="2800"/>
              </a:lnSpc>
              <a:spcBef>
                <a:spcPct val="0"/>
              </a:spcBef>
            </a:pPr>
            <a:r>
              <a:rPr lang="en-US" sz="2000" strike="noStrike" u="none">
                <a:solidFill>
                  <a:srgbClr val="262626"/>
                </a:solidFill>
                <a:latin typeface="Bookmania Light"/>
                <a:ea typeface="Bookmania Light"/>
                <a:cs typeface="Bookmania Light"/>
                <a:sym typeface="Bookmania Light"/>
              </a:rPr>
              <a:t>Content that feels considered, not assembled. Every post earns attention.</a:t>
            </a:r>
          </a:p>
          <a:p>
            <a:pPr algn="l" marL="0" indent="0" lvl="0">
              <a:lnSpc>
                <a:spcPts val="2800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3920"/>
              </a:lnSpc>
              <a:spcBef>
                <a:spcPct val="0"/>
              </a:spcBef>
            </a:pPr>
            <a:r>
              <a:rPr lang="en-US" b="true" sz="2800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OPERATIONAL STRUCTURE</a:t>
            </a:r>
          </a:p>
          <a:p>
            <a:pPr algn="l" marL="0" indent="0" lvl="0">
              <a:lnSpc>
                <a:spcPts val="2800"/>
              </a:lnSpc>
              <a:spcBef>
                <a:spcPct val="0"/>
              </a:spcBef>
            </a:pPr>
            <a:r>
              <a:rPr lang="en-US" sz="2000" strike="noStrike" u="none">
                <a:solidFill>
                  <a:srgbClr val="262626"/>
                </a:solidFill>
                <a:latin typeface="Bookmania Light"/>
                <a:ea typeface="Bookmania Light"/>
                <a:cs typeface="Bookmania Light"/>
                <a:sym typeface="Bookmania Light"/>
              </a:rPr>
              <a:t>Systems, calendars, and workflows built for consistent, reliable output week after week.</a:t>
            </a:r>
          </a:p>
          <a:p>
            <a:pPr algn="l" marL="0" indent="0" lvl="0">
              <a:lnSpc>
                <a:spcPts val="2800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3919"/>
              </a:lnSpc>
              <a:spcBef>
                <a:spcPct val="0"/>
              </a:spcBef>
            </a:pPr>
            <a:r>
              <a:rPr lang="en-US" b="true" sz="2799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HEALTHCARE FLUENCY</a:t>
            </a:r>
          </a:p>
          <a:p>
            <a:pPr algn="l" marL="0" indent="0" lvl="0">
              <a:lnSpc>
                <a:spcPts val="2800"/>
              </a:lnSpc>
              <a:spcBef>
                <a:spcPct val="0"/>
              </a:spcBef>
            </a:pPr>
            <a:r>
              <a:rPr lang="en-US" sz="2000" strike="noStrike" u="none">
                <a:solidFill>
                  <a:srgbClr val="262626"/>
                </a:solidFill>
                <a:latin typeface="Bookmania Light"/>
                <a:ea typeface="Bookmania Light"/>
                <a:cs typeface="Bookmania Light"/>
                <a:sym typeface="Bookmania Light"/>
              </a:rPr>
              <a:t>I speak the language: brokers, TPAs, direct care, and mid-market employers.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bg>
      <p:bgPr>
        <a:solidFill>
          <a:srgbClr val="D6CDA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162463" y="906018"/>
            <a:ext cx="5286285" cy="2868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376"/>
              </a:lnSpc>
              <a:spcBef>
                <a:spcPct val="0"/>
              </a:spcBef>
            </a:pPr>
            <a:r>
              <a:rPr lang="en-US" b="true" sz="1800" spc="75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HAZELPIPER CREATIVE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7590540" y="891222"/>
            <a:ext cx="3374448" cy="245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800"/>
              </a:lnSpc>
              <a:spcBef>
                <a:spcPct val="0"/>
              </a:spcBef>
            </a:pPr>
            <a:r>
              <a:rPr lang="en-US" b="true" sz="1800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DIRECT CARE ALLIANCE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4467326" y="891222"/>
            <a:ext cx="2658210" cy="245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1800"/>
              </a:lnSpc>
              <a:spcBef>
                <a:spcPct val="0"/>
              </a:spcBef>
            </a:pPr>
            <a:r>
              <a:rPr lang="en-US" b="true" sz="1800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May 2026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808477" y="2093741"/>
            <a:ext cx="8938573" cy="11525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150"/>
              </a:lnSpc>
              <a:spcBef>
                <a:spcPct val="0"/>
              </a:spcBef>
            </a:pPr>
            <a:r>
              <a:rPr lang="en-US" b="true" sz="7500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THE OPPORTUNITY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92081" y="3761105"/>
            <a:ext cx="17403704" cy="734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119"/>
              </a:lnSpc>
              <a:spcBef>
                <a:spcPct val="0"/>
              </a:spcBef>
            </a:pPr>
            <a:r>
              <a:rPr lang="en-US" sz="6399" strike="noStrike">
                <a:solidFill>
                  <a:srgbClr val="262626"/>
                </a:solidFill>
                <a:latin typeface="Amoresa"/>
                <a:ea typeface="Amoresa"/>
                <a:cs typeface="Amoresa"/>
                <a:sym typeface="Amoresa"/>
              </a:rPr>
              <a:t>Trust is built before the call.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196446" y="5419725"/>
            <a:ext cx="13895107" cy="31800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96566" indent="-248283" lvl="1">
              <a:lnSpc>
                <a:spcPts val="3219"/>
              </a:lnSpc>
              <a:buFont typeface="Arial"/>
              <a:buChar char="•"/>
            </a:pPr>
            <a:r>
              <a:rPr lang="en-US" sz="2299" strike="noStrike">
                <a:solidFill>
                  <a:srgbClr val="262626"/>
                </a:solidFill>
                <a:latin typeface="Bookmania Light"/>
                <a:ea typeface="Bookmania Light"/>
                <a:cs typeface="Bookmania Light"/>
                <a:sym typeface="Bookmania Light"/>
              </a:rPr>
              <a:t>Direct contracting and direct care models are moving from fringe to mainstream. Brokers and TPAs don't respond to cold outreach — they respond to consistent presence and credible perspective demonstrated over time.</a:t>
            </a:r>
          </a:p>
          <a:p>
            <a:pPr algn="l">
              <a:lnSpc>
                <a:spcPts val="3219"/>
              </a:lnSpc>
            </a:pPr>
          </a:p>
          <a:p>
            <a:pPr algn="l" marL="496566" indent="-248283" lvl="1">
              <a:lnSpc>
                <a:spcPts val="3219"/>
              </a:lnSpc>
              <a:buFont typeface="Arial"/>
              <a:buChar char="•"/>
            </a:pPr>
            <a:r>
              <a:rPr lang="en-US" sz="2299" strike="noStrike">
                <a:solidFill>
                  <a:srgbClr val="262626"/>
                </a:solidFill>
                <a:latin typeface="Bookmania Light"/>
                <a:ea typeface="Bookmania Light"/>
                <a:cs typeface="Bookmania Light"/>
                <a:sym typeface="Bookmania Light"/>
              </a:rPr>
              <a:t>A content-first strategy creates the conditions for every sales conversation to be warmer before it starts.</a:t>
            </a:r>
          </a:p>
          <a:p>
            <a:pPr algn="l">
              <a:lnSpc>
                <a:spcPts val="3219"/>
              </a:lnSpc>
            </a:pPr>
          </a:p>
          <a:p>
            <a:pPr algn="l" marL="496566" indent="-248283" lvl="1">
              <a:lnSpc>
                <a:spcPts val="3219"/>
              </a:lnSpc>
              <a:buFont typeface="Arial"/>
              <a:buChar char="•"/>
            </a:pPr>
            <a:r>
              <a:rPr lang="en-US" sz="2299" strike="noStrike">
                <a:solidFill>
                  <a:srgbClr val="262626"/>
                </a:solidFill>
                <a:latin typeface="Bookmania Light"/>
                <a:ea typeface="Bookmania Light"/>
                <a:cs typeface="Bookmania Light"/>
                <a:sym typeface="Bookmania Light"/>
              </a:rPr>
              <a:t>When a broker has read ten posts from Direct Care Alliance before getting on a call with David, the dynamic changes completely. They are not evaluating — they are verifying what they already believe.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2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162463" y="861441"/>
            <a:ext cx="5286285" cy="331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639"/>
              </a:lnSpc>
              <a:spcBef>
                <a:spcPct val="0"/>
              </a:spcBef>
            </a:pPr>
            <a:r>
              <a:rPr lang="en-US" sz="1999" spc="83" strike="noStrike" u="none">
                <a:solidFill>
                  <a:srgbClr val="262626"/>
                </a:solidFill>
                <a:latin typeface="Aileron"/>
                <a:ea typeface="Aileron"/>
                <a:cs typeface="Aileron"/>
                <a:sym typeface="Aileron"/>
              </a:rPr>
              <a:t>HAZELPIPER CREATIVE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7590540" y="891222"/>
            <a:ext cx="3374448" cy="269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000"/>
              </a:lnSpc>
              <a:spcBef>
                <a:spcPct val="0"/>
              </a:spcBef>
            </a:pPr>
            <a:r>
              <a:rPr lang="en-US" sz="2000" strike="noStrike" u="none">
                <a:solidFill>
                  <a:srgbClr val="262626"/>
                </a:solidFill>
                <a:latin typeface="Aileron"/>
                <a:ea typeface="Aileron"/>
                <a:cs typeface="Aileron"/>
                <a:sym typeface="Aileron"/>
              </a:rPr>
              <a:t>DIRECT CARE ALLIANCE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4467326" y="891222"/>
            <a:ext cx="2658210" cy="269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000"/>
              </a:lnSpc>
              <a:spcBef>
                <a:spcPct val="0"/>
              </a:spcBef>
            </a:pPr>
            <a:r>
              <a:rPr lang="en-US" sz="2000" strike="noStrike" u="none">
                <a:solidFill>
                  <a:srgbClr val="262626"/>
                </a:solidFill>
                <a:latin typeface="Aileron"/>
                <a:ea typeface="Aileron"/>
                <a:cs typeface="Aileron"/>
                <a:sym typeface="Aileron"/>
              </a:rPr>
              <a:t>May 2026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3782265" y="2379063"/>
            <a:ext cx="3058254" cy="3224531"/>
            <a:chOff x="0" y="0"/>
            <a:chExt cx="4077672" cy="4299374"/>
          </a:xfrm>
        </p:grpSpPr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2"/>
            <a:srcRect l="31519" t="0" r="31519" b="0"/>
            <a:stretch>
              <a:fillRect/>
            </a:stretch>
          </p:blipFill>
          <p:spPr>
            <a:xfrm flipH="false" flipV="false">
              <a:off x="0" y="0"/>
              <a:ext cx="4077672" cy="4299374"/>
            </a:xfrm>
            <a:prstGeom prst="rect">
              <a:avLst/>
            </a:prstGeom>
          </p:spPr>
        </p:pic>
      </p:grpSp>
      <p:grpSp>
        <p:nvGrpSpPr>
          <p:cNvPr name="Group 7" id="7"/>
          <p:cNvGrpSpPr/>
          <p:nvPr/>
        </p:nvGrpSpPr>
        <p:grpSpPr>
          <a:xfrm rot="0">
            <a:off x="0" y="1918969"/>
            <a:ext cx="3987218" cy="7477119"/>
            <a:chOff x="0" y="0"/>
            <a:chExt cx="5316290" cy="9969492"/>
          </a:xfrm>
        </p:grpSpPr>
        <p:pic>
          <p:nvPicPr>
            <p:cNvPr name="Picture 8" id="8"/>
            <p:cNvPicPr>
              <a:picLocks noChangeAspect="true"/>
            </p:cNvPicPr>
            <p:nvPr/>
          </p:nvPicPr>
          <p:blipFill>
            <a:blip r:embed="rId2"/>
            <a:srcRect l="39609" t="0" r="39609" b="0"/>
            <a:stretch>
              <a:fillRect/>
            </a:stretch>
          </p:blipFill>
          <p:spPr>
            <a:xfrm flipH="false" flipV="false">
              <a:off x="0" y="0"/>
              <a:ext cx="5316290" cy="9969492"/>
            </a:xfrm>
            <a:prstGeom prst="rect">
              <a:avLst/>
            </a:prstGeom>
          </p:spPr>
        </p:pic>
      </p:grpSp>
      <p:grpSp>
        <p:nvGrpSpPr>
          <p:cNvPr name="Group 9" id="9"/>
          <p:cNvGrpSpPr/>
          <p:nvPr/>
        </p:nvGrpSpPr>
        <p:grpSpPr>
          <a:xfrm rot="0">
            <a:off x="13782265" y="5711463"/>
            <a:ext cx="3058254" cy="3224531"/>
            <a:chOff x="0" y="0"/>
            <a:chExt cx="4077672" cy="4299374"/>
          </a:xfrm>
        </p:grpSpPr>
        <p:pic>
          <p:nvPicPr>
            <p:cNvPr name="Picture 10" id="10"/>
            <p:cNvPicPr>
              <a:picLocks noChangeAspect="true"/>
            </p:cNvPicPr>
            <p:nvPr/>
          </p:nvPicPr>
          <p:blipFill>
            <a:blip r:embed="rId2"/>
            <a:srcRect l="31519" t="0" r="31519" b="0"/>
            <a:stretch>
              <a:fillRect/>
            </a:stretch>
          </p:blipFill>
          <p:spPr>
            <a:xfrm flipH="false" flipV="false">
              <a:off x="0" y="0"/>
              <a:ext cx="4077672" cy="4299374"/>
            </a:xfrm>
            <a:prstGeom prst="rect">
              <a:avLst/>
            </a:prstGeom>
          </p:spPr>
        </p:pic>
      </p:grpSp>
      <p:sp>
        <p:nvSpPr>
          <p:cNvPr name="TextBox 11" id="11"/>
          <p:cNvSpPr txBox="true"/>
          <p:nvPr/>
        </p:nvSpPr>
        <p:spPr>
          <a:xfrm rot="0">
            <a:off x="4927625" y="1508925"/>
            <a:ext cx="8432751" cy="11244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906"/>
              </a:lnSpc>
              <a:spcBef>
                <a:spcPct val="0"/>
              </a:spcBef>
            </a:pPr>
            <a:r>
              <a:rPr lang="en-US" b="true" sz="7300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CLOSING THE GAP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468239" y="4538049"/>
            <a:ext cx="8892136" cy="43802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219"/>
              </a:lnSpc>
              <a:spcBef>
                <a:spcPct val="0"/>
              </a:spcBef>
            </a:pPr>
            <a:r>
              <a:rPr lang="en-US" sz="2299" strike="noStrike">
                <a:solidFill>
                  <a:srgbClr val="262626"/>
                </a:solidFill>
                <a:latin typeface="Bookmania"/>
                <a:ea typeface="Bookmania"/>
                <a:cs typeface="Bookmania"/>
                <a:sym typeface="Bookmania"/>
              </a:rPr>
              <a:t>The healthcare content landscape is crowded with rushed, generic work. DCA has a genuinely differentiated message — and right now it's not consistently reaching the brokers and TPAs who need to hear it.</a:t>
            </a:r>
          </a:p>
          <a:p>
            <a:pPr algn="ctr" marL="0" indent="0" lvl="0">
              <a:lnSpc>
                <a:spcPts val="3219"/>
              </a:lnSpc>
              <a:spcBef>
                <a:spcPct val="0"/>
              </a:spcBef>
            </a:pPr>
          </a:p>
          <a:p>
            <a:pPr algn="ctr" marL="0" indent="0" lvl="0">
              <a:lnSpc>
                <a:spcPts val="3219"/>
              </a:lnSpc>
              <a:spcBef>
                <a:spcPct val="0"/>
              </a:spcBef>
            </a:pPr>
            <a:r>
              <a:rPr lang="en-US" sz="2299" strike="noStrike">
                <a:solidFill>
                  <a:srgbClr val="262626"/>
                </a:solidFill>
                <a:latin typeface="Bookmania"/>
                <a:ea typeface="Bookmania"/>
                <a:cs typeface="Bookmania"/>
                <a:sym typeface="Bookmania"/>
              </a:rPr>
              <a:t>Content that feels considered earns more attention than content that looks like everything else. Consistent presence builds trust before the first conversation. Structured outreach closes faster.</a:t>
            </a:r>
          </a:p>
          <a:p>
            <a:pPr algn="ctr" marL="0" indent="0" lvl="0">
              <a:lnSpc>
                <a:spcPts val="3219"/>
              </a:lnSpc>
              <a:spcBef>
                <a:spcPct val="0"/>
              </a:spcBef>
            </a:pPr>
          </a:p>
          <a:p>
            <a:pPr algn="ctr" marL="0" indent="0" lvl="0">
              <a:lnSpc>
                <a:spcPts val="3219"/>
              </a:lnSpc>
              <a:spcBef>
                <a:spcPct val="0"/>
              </a:spcBef>
            </a:pPr>
            <a:r>
              <a:rPr lang="en-US" sz="2299" strike="noStrike">
                <a:solidFill>
                  <a:srgbClr val="262626"/>
                </a:solidFill>
                <a:latin typeface="Bookmania"/>
                <a:ea typeface="Bookmania"/>
                <a:cs typeface="Bookmania"/>
                <a:sym typeface="Bookmania"/>
              </a:rPr>
              <a:t>HazelPiper Creative builds the infrastructure to make all three happen — without burdening your internal team.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004795" y="3048097"/>
            <a:ext cx="8278409" cy="15280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700"/>
              </a:lnSpc>
              <a:spcBef>
                <a:spcPct val="0"/>
              </a:spcBef>
            </a:pPr>
            <a:r>
              <a:rPr lang="en-US" sz="7125" strike="noStrike">
                <a:solidFill>
                  <a:srgbClr val="262626"/>
                </a:solidFill>
                <a:latin typeface="Amoresa"/>
                <a:ea typeface="Amoresa"/>
                <a:cs typeface="Amoresa"/>
                <a:sym typeface="Amoresa"/>
              </a:rPr>
              <a:t>Between Presence &amp; Impact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bg>
      <p:bgPr>
        <a:solidFill>
          <a:srgbClr val="E6EED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2063076"/>
            <a:ext cx="8432751" cy="10624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743"/>
              </a:lnSpc>
              <a:spcBef>
                <a:spcPct val="0"/>
              </a:spcBef>
            </a:pPr>
            <a:r>
              <a:rPr lang="en-US" b="true" sz="8799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SERVICES FOR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7208153" y="2446100"/>
            <a:ext cx="12112554" cy="8477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999"/>
              </a:lnSpc>
              <a:spcBef>
                <a:spcPct val="0"/>
              </a:spcBef>
            </a:pPr>
            <a:r>
              <a:rPr lang="en-US" sz="7499" strike="noStrike">
                <a:solidFill>
                  <a:srgbClr val="262626"/>
                </a:solidFill>
                <a:latin typeface="Amoresa"/>
                <a:ea typeface="Amoresa"/>
                <a:cs typeface="Amoresa"/>
                <a:sym typeface="Amoresa"/>
              </a:rPr>
              <a:t>Direct Care Alliance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7376703" y="949384"/>
            <a:ext cx="3374448" cy="260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999"/>
              </a:lnSpc>
              <a:spcBef>
                <a:spcPct val="0"/>
              </a:spcBef>
            </a:pPr>
            <a:r>
              <a:rPr lang="en-US" b="true" sz="1999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DIRECT CARE ALLIANCE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731473" y="4311116"/>
            <a:ext cx="6522220" cy="4146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99"/>
              </a:lnSpc>
              <a:spcBef>
                <a:spcPct val="0"/>
              </a:spcBef>
            </a:pPr>
            <a:r>
              <a:rPr lang="en-US" b="true" sz="3199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SOCIAL MEDIA &amp; CONTENT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731473" y="6979173"/>
            <a:ext cx="5908402" cy="4146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99"/>
              </a:lnSpc>
              <a:spcBef>
                <a:spcPct val="0"/>
              </a:spcBef>
            </a:pPr>
            <a:r>
              <a:rPr lang="en-US" b="true" sz="3199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LINKEDIN &amp; OUTBOUND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4467326" y="900747"/>
            <a:ext cx="2658210" cy="260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1999"/>
              </a:lnSpc>
              <a:spcBef>
                <a:spcPct val="0"/>
              </a:spcBef>
            </a:pPr>
            <a:r>
              <a:rPr lang="en-US" b="true" sz="1999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May 2026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699834" y="5182864"/>
            <a:ext cx="12034157" cy="1234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18157" indent="-259078" lvl="1">
              <a:lnSpc>
                <a:spcPts val="3359"/>
              </a:lnSpc>
              <a:buFont typeface="Arial"/>
              <a:buChar char="•"/>
            </a:pPr>
            <a:r>
              <a:rPr lang="en-US" sz="2399" strike="noStrike">
                <a:solidFill>
                  <a:srgbClr val="262626"/>
                </a:solidFill>
                <a:latin typeface="Bookmania Light"/>
                <a:ea typeface="Bookmania Light"/>
                <a:cs typeface="Bookmania Light"/>
                <a:sym typeface="Bookmania Light"/>
              </a:rPr>
              <a:t>LinkedIn · X/Twitter 5 to 7 posts per week, every week without exception.</a:t>
            </a:r>
          </a:p>
          <a:p>
            <a:pPr algn="l" marL="518157" indent="-259078" lvl="1">
              <a:lnSpc>
                <a:spcPts val="3359"/>
              </a:lnSpc>
              <a:buFont typeface="Arial"/>
              <a:buChar char="•"/>
            </a:pPr>
            <a:r>
              <a:rPr lang="en-US" sz="2399" strike="noStrike">
                <a:solidFill>
                  <a:srgbClr val="262626"/>
                </a:solidFill>
                <a:latin typeface="Bookmania Light"/>
                <a:ea typeface="Bookmania Light"/>
                <a:cs typeface="Bookmania Light"/>
                <a:sym typeface="Bookmania Light"/>
              </a:rPr>
              <a:t>Platform-specific strategy, scheduling, and engagement monitoring built around the DCA brand voice and enrollment goals.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760978" y="7821030"/>
            <a:ext cx="12034157" cy="1234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18157" indent="-259078" lvl="1">
              <a:lnSpc>
                <a:spcPts val="3359"/>
              </a:lnSpc>
              <a:buFont typeface="Arial"/>
              <a:buChar char="•"/>
            </a:pPr>
            <a:r>
              <a:rPr lang="en-US" sz="2399" strike="noStrike">
                <a:solidFill>
                  <a:srgbClr val="262626"/>
                </a:solidFill>
                <a:latin typeface="Bookmania Light"/>
                <a:ea typeface="Bookmania Light"/>
                <a:cs typeface="Bookmania Light"/>
                <a:sym typeface="Bookmania Light"/>
              </a:rPr>
              <a:t>Ghostwritten thought leadership posts for David Balat.</a:t>
            </a:r>
          </a:p>
          <a:p>
            <a:pPr algn="l" marL="518157" indent="-259078" lvl="1">
              <a:lnSpc>
                <a:spcPts val="3359"/>
              </a:lnSpc>
              <a:buFont typeface="Arial"/>
              <a:buChar char="•"/>
            </a:pPr>
            <a:r>
              <a:rPr lang="en-US" sz="2399" strike="noStrike">
                <a:solidFill>
                  <a:srgbClr val="262626"/>
                </a:solidFill>
                <a:latin typeface="Bookmania Light"/>
                <a:ea typeface="Bookmania Light"/>
                <a:cs typeface="Bookmania Light"/>
                <a:sym typeface="Bookmania Light"/>
              </a:rPr>
              <a:t>Apollo IO outreach sequences targeting TPAs, brokers, and mid-market employers. </a:t>
            </a:r>
          </a:p>
          <a:p>
            <a:pPr algn="l" marL="518157" indent="-259078" lvl="1">
              <a:lnSpc>
                <a:spcPts val="3359"/>
              </a:lnSpc>
              <a:buFont typeface="Arial"/>
              <a:buChar char="•"/>
            </a:pPr>
            <a:r>
              <a:rPr lang="en-US" sz="2399" strike="noStrike">
                <a:solidFill>
                  <a:srgbClr val="262626"/>
                </a:solidFill>
                <a:latin typeface="Bookmania Light"/>
                <a:ea typeface="Bookmania Light"/>
                <a:cs typeface="Bookmania Light"/>
                <a:sym typeface="Bookmania Light"/>
              </a:rPr>
              <a:t>Email cadence management and lead tracking.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47922" y="904558"/>
            <a:ext cx="5613056" cy="256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879"/>
              </a:lnSpc>
              <a:spcBef>
                <a:spcPct val="0"/>
              </a:spcBef>
            </a:pPr>
            <a:r>
              <a:rPr lang="en-US" b="true" sz="1999" spc="83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HAZELPIPER CREATIVE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2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4168360"/>
            <a:ext cx="4619428" cy="6119171"/>
            <a:chOff x="0" y="0"/>
            <a:chExt cx="6159237" cy="8158895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29411" t="0" r="29411" b="0"/>
            <a:stretch>
              <a:fillRect/>
            </a:stretch>
          </p:blipFill>
          <p:spPr>
            <a:xfrm flipH="false" flipV="false">
              <a:off x="0" y="0"/>
              <a:ext cx="6159237" cy="8158895"/>
            </a:xfrm>
            <a:prstGeom prst="rect">
              <a:avLst/>
            </a:prstGeom>
          </p:spPr>
        </p:pic>
      </p:grpSp>
      <p:grpSp>
        <p:nvGrpSpPr>
          <p:cNvPr name="Group 4" id="4"/>
          <p:cNvGrpSpPr/>
          <p:nvPr/>
        </p:nvGrpSpPr>
        <p:grpSpPr>
          <a:xfrm rot="0">
            <a:off x="4619428" y="7233408"/>
            <a:ext cx="4619428" cy="3065048"/>
            <a:chOff x="0" y="0"/>
            <a:chExt cx="6159237" cy="4086731"/>
          </a:xfrm>
        </p:grpSpPr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3"/>
            <a:srcRect l="8896" t="0" r="8896" b="0"/>
            <a:stretch>
              <a:fillRect/>
            </a:stretch>
          </p:blipFill>
          <p:spPr>
            <a:xfrm flipH="false" flipV="false">
              <a:off x="0" y="0"/>
              <a:ext cx="6159237" cy="4086731"/>
            </a:xfrm>
            <a:prstGeom prst="rect">
              <a:avLst/>
            </a:prstGeom>
          </p:spPr>
        </p:pic>
      </p:grpSp>
      <p:grpSp>
        <p:nvGrpSpPr>
          <p:cNvPr name="Group 6" id="6"/>
          <p:cNvGrpSpPr/>
          <p:nvPr/>
        </p:nvGrpSpPr>
        <p:grpSpPr>
          <a:xfrm rot="0">
            <a:off x="9238856" y="4162897"/>
            <a:ext cx="4619428" cy="3065048"/>
            <a:chOff x="0" y="0"/>
            <a:chExt cx="6159237" cy="4086731"/>
          </a:xfrm>
        </p:grpSpPr>
        <p:pic>
          <p:nvPicPr>
            <p:cNvPr name="Picture 7" id="7"/>
            <p:cNvPicPr>
              <a:picLocks noChangeAspect="true"/>
            </p:cNvPicPr>
            <p:nvPr/>
          </p:nvPicPr>
          <p:blipFill>
            <a:blip r:embed="rId4"/>
            <a:srcRect l="0" t="291" r="0" b="0"/>
            <a:stretch>
              <a:fillRect/>
            </a:stretch>
          </p:blipFill>
          <p:spPr>
            <a:xfrm flipH="false" flipV="false">
              <a:off x="0" y="0"/>
              <a:ext cx="6159237" cy="4086731"/>
            </a:xfrm>
            <a:prstGeom prst="rect">
              <a:avLst/>
            </a:prstGeom>
          </p:spPr>
        </p:pic>
      </p:grpSp>
      <p:grpSp>
        <p:nvGrpSpPr>
          <p:cNvPr name="Group 8" id="8"/>
          <p:cNvGrpSpPr/>
          <p:nvPr/>
        </p:nvGrpSpPr>
        <p:grpSpPr>
          <a:xfrm rot="0">
            <a:off x="4619428" y="4168360"/>
            <a:ext cx="4619428" cy="3065048"/>
            <a:chOff x="0" y="0"/>
            <a:chExt cx="6159237" cy="4086731"/>
          </a:xfrm>
        </p:grpSpPr>
        <p:pic>
          <p:nvPicPr>
            <p:cNvPr name="Picture 9" id="9"/>
            <p:cNvPicPr>
              <a:picLocks noChangeAspect="true"/>
            </p:cNvPicPr>
            <p:nvPr/>
          </p:nvPicPr>
          <p:blipFill>
            <a:blip r:embed="rId5"/>
            <a:srcRect l="348" t="0" r="17444" b="0"/>
            <a:stretch>
              <a:fillRect/>
            </a:stretch>
          </p:blipFill>
          <p:spPr>
            <a:xfrm flipH="false" flipV="false">
              <a:off x="0" y="0"/>
              <a:ext cx="6159237" cy="4086731"/>
            </a:xfrm>
            <a:prstGeom prst="rect">
              <a:avLst/>
            </a:prstGeom>
          </p:spPr>
        </p:pic>
      </p:grpSp>
      <p:grpSp>
        <p:nvGrpSpPr>
          <p:cNvPr name="Group 10" id="10"/>
          <p:cNvGrpSpPr/>
          <p:nvPr/>
        </p:nvGrpSpPr>
        <p:grpSpPr>
          <a:xfrm rot="0">
            <a:off x="13858284" y="4162897"/>
            <a:ext cx="4619428" cy="3065048"/>
            <a:chOff x="0" y="0"/>
            <a:chExt cx="6159237" cy="4086731"/>
          </a:xfrm>
        </p:grpSpPr>
        <p:pic>
          <p:nvPicPr>
            <p:cNvPr name="Picture 11" id="11"/>
            <p:cNvPicPr>
              <a:picLocks noChangeAspect="true"/>
            </p:cNvPicPr>
            <p:nvPr/>
          </p:nvPicPr>
          <p:blipFill>
            <a:blip r:embed="rId6"/>
            <a:srcRect l="0" t="145" r="0" b="145"/>
            <a:stretch>
              <a:fillRect/>
            </a:stretch>
          </p:blipFill>
          <p:spPr>
            <a:xfrm flipH="false" flipV="false">
              <a:off x="0" y="0"/>
              <a:ext cx="6159237" cy="4086731"/>
            </a:xfrm>
            <a:prstGeom prst="rect">
              <a:avLst/>
            </a:prstGeom>
          </p:spPr>
        </p:pic>
      </p:grpSp>
      <p:grpSp>
        <p:nvGrpSpPr>
          <p:cNvPr name="Group 12" id="12"/>
          <p:cNvGrpSpPr/>
          <p:nvPr/>
        </p:nvGrpSpPr>
        <p:grpSpPr>
          <a:xfrm rot="0">
            <a:off x="9238856" y="7233408"/>
            <a:ext cx="4619428" cy="3065048"/>
            <a:chOff x="0" y="0"/>
            <a:chExt cx="6159237" cy="4086731"/>
          </a:xfrm>
        </p:grpSpPr>
        <p:pic>
          <p:nvPicPr>
            <p:cNvPr name="Picture 13" id="13"/>
            <p:cNvPicPr>
              <a:picLocks noChangeAspect="true"/>
            </p:cNvPicPr>
            <p:nvPr/>
          </p:nvPicPr>
          <p:blipFill>
            <a:blip r:embed="rId7"/>
            <a:srcRect l="8896" t="0" r="8896" b="0"/>
            <a:stretch>
              <a:fillRect/>
            </a:stretch>
          </p:blipFill>
          <p:spPr>
            <a:xfrm flipH="false" flipV="false">
              <a:off x="0" y="0"/>
              <a:ext cx="6159237" cy="4086731"/>
            </a:xfrm>
            <a:prstGeom prst="rect">
              <a:avLst/>
            </a:prstGeom>
          </p:spPr>
        </p:pic>
      </p:grpSp>
      <p:sp>
        <p:nvSpPr>
          <p:cNvPr name="Freeform 14" id="14"/>
          <p:cNvSpPr/>
          <p:nvPr/>
        </p:nvSpPr>
        <p:spPr>
          <a:xfrm flipH="false" flipV="false" rot="0">
            <a:off x="13858284" y="7136715"/>
            <a:ext cx="4251523" cy="3150285"/>
          </a:xfrm>
          <a:custGeom>
            <a:avLst/>
            <a:gdLst/>
            <a:ahLst/>
            <a:cxnLst/>
            <a:rect r="r" b="b" t="t" l="l"/>
            <a:pathLst>
              <a:path h="3150285" w="4251523">
                <a:moveTo>
                  <a:pt x="0" y="0"/>
                </a:moveTo>
                <a:lnTo>
                  <a:pt x="4251522" y="0"/>
                </a:lnTo>
                <a:lnTo>
                  <a:pt x="4251522" y="3150285"/>
                </a:lnTo>
                <a:lnTo>
                  <a:pt x="0" y="315028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-17478" r="0" b="-17478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032439" y="2455028"/>
            <a:ext cx="10386106" cy="10231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303"/>
              </a:lnSpc>
              <a:spcBef>
                <a:spcPct val="0"/>
              </a:spcBef>
            </a:pPr>
            <a:r>
              <a:rPr lang="en-US" sz="8299" strike="noStrike">
                <a:solidFill>
                  <a:srgbClr val="262626"/>
                </a:solidFill>
                <a:latin typeface="Amoresa"/>
                <a:ea typeface="Amoresa"/>
                <a:cs typeface="Amoresa"/>
                <a:sym typeface="Amoresa"/>
              </a:rPr>
              <a:t>Content Pillars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46354" y="680402"/>
            <a:ext cx="5286285" cy="331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639"/>
              </a:lnSpc>
              <a:spcBef>
                <a:spcPct val="0"/>
              </a:spcBef>
            </a:pPr>
            <a:r>
              <a:rPr lang="en-US" b="true" sz="1999" spc="83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HAZELPIPER CREATIVE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7456776" y="781114"/>
            <a:ext cx="3374448" cy="260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999"/>
              </a:lnSpc>
              <a:spcBef>
                <a:spcPct val="0"/>
              </a:spcBef>
            </a:pPr>
            <a:r>
              <a:rPr lang="en-US" b="true" sz="1999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DIRECT CARE ALLIANCE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5070576" y="781114"/>
            <a:ext cx="2658210" cy="260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1999"/>
              </a:lnSpc>
              <a:spcBef>
                <a:spcPct val="0"/>
              </a:spcBef>
            </a:pPr>
            <a:r>
              <a:rPr lang="en-US" b="true" sz="1999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May 2026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9238856" y="1824591"/>
            <a:ext cx="8020444" cy="16535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59"/>
              </a:lnSpc>
              <a:spcBef>
                <a:spcPct val="0"/>
              </a:spcBef>
            </a:pPr>
            <a:r>
              <a:rPr lang="en-US" b="true" sz="2399" i="true" strike="noStrike">
                <a:solidFill>
                  <a:srgbClr val="262626"/>
                </a:solidFill>
                <a:latin typeface="Bookmania Bold Italics"/>
                <a:ea typeface="Bookmania Bold Italics"/>
                <a:cs typeface="Bookmania Bold Italics"/>
                <a:sym typeface="Bookmania Bold Italics"/>
              </a:rPr>
              <a:t>Every content pillar anchors DCA's social presence to a consistent strategic message — educating brokers, building David's authority, and driving enrollment conversations across every platform.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4925146" y="9644338"/>
            <a:ext cx="1814985" cy="5332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2108"/>
              </a:lnSpc>
              <a:spcBef>
                <a:spcPct val="0"/>
              </a:spcBef>
            </a:pPr>
            <a:r>
              <a:rPr lang="en-US" sz="1505" strike="noStrike" u="none">
                <a:solidFill>
                  <a:srgbClr val="262626"/>
                </a:solidFill>
                <a:latin typeface="Aileron"/>
                <a:ea typeface="Aileron"/>
                <a:cs typeface="Aileron"/>
                <a:sym typeface="Aileron"/>
              </a:rPr>
              <a:t>DIRECT CARE EDUCATION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2539906" y="4271547"/>
            <a:ext cx="3262159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00"/>
              </a:lnSpc>
              <a:spcBef>
                <a:spcPct val="0"/>
              </a:spcBef>
            </a:pPr>
            <a:r>
              <a:rPr lang="en-US" b="true" sz="2000" strike="noStrike">
                <a:solidFill>
                  <a:srgbClr val="FFFFFF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BROKER TRUST BUILDING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753873" y="4573172"/>
            <a:ext cx="3645518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2800"/>
              </a:lnSpc>
              <a:spcBef>
                <a:spcPct val="0"/>
              </a:spcBef>
            </a:pPr>
            <a:r>
              <a:rPr lang="en-US" b="true" sz="2000" strike="noStrike">
                <a:solidFill>
                  <a:srgbClr val="F7F2EA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ENROLLMENT OUTCOMES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2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829628"/>
            <a:ext cx="5286285" cy="331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640"/>
              </a:lnSpc>
              <a:spcBef>
                <a:spcPct val="0"/>
              </a:spcBef>
            </a:pPr>
            <a:r>
              <a:rPr lang="en-US" b="true" sz="2000" spc="84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HAZELPIPER CREATIVE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7720734" y="908050"/>
            <a:ext cx="3374448" cy="269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000"/>
              </a:lnSpc>
              <a:spcBef>
                <a:spcPct val="0"/>
              </a:spcBef>
            </a:pPr>
            <a:r>
              <a:rPr lang="en-US" b="true" sz="2000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DIRECT CARE ALLIANCE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4601090" y="908050"/>
            <a:ext cx="2658210" cy="269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000"/>
              </a:lnSpc>
              <a:spcBef>
                <a:spcPct val="0"/>
              </a:spcBef>
            </a:pPr>
            <a:r>
              <a:rPr lang="en-US" b="true" sz="2000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May 2026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6119967" y="5653456"/>
            <a:ext cx="3631908" cy="3604844"/>
            <a:chOff x="0" y="0"/>
            <a:chExt cx="4842543" cy="4806459"/>
          </a:xfrm>
        </p:grpSpPr>
        <p:sp>
          <p:nvSpPr>
            <p:cNvPr name="AutoShape 6" id="6"/>
            <p:cNvSpPr/>
            <p:nvPr/>
          </p:nvSpPr>
          <p:spPr>
            <a:xfrm>
              <a:off x="0" y="0"/>
              <a:ext cx="4842543" cy="4806459"/>
            </a:xfrm>
            <a:prstGeom prst="rect">
              <a:avLst/>
            </a:prstGeom>
            <a:solidFill>
              <a:srgbClr val="D6CDAE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9968152" y="5653456"/>
            <a:ext cx="3631908" cy="3604844"/>
            <a:chOff x="0" y="0"/>
            <a:chExt cx="4842543" cy="4806459"/>
          </a:xfrm>
        </p:grpSpPr>
        <p:sp>
          <p:nvSpPr>
            <p:cNvPr name="AutoShape 8" id="8"/>
            <p:cNvSpPr/>
            <p:nvPr/>
          </p:nvSpPr>
          <p:spPr>
            <a:xfrm>
              <a:off x="0" y="0"/>
              <a:ext cx="4842543" cy="4806459"/>
            </a:xfrm>
            <a:prstGeom prst="rect">
              <a:avLst/>
            </a:prstGeom>
            <a:solidFill>
              <a:srgbClr val="D6CDAE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13816336" y="5653456"/>
            <a:ext cx="3631908" cy="3604844"/>
            <a:chOff x="0" y="0"/>
            <a:chExt cx="4842543" cy="4806459"/>
          </a:xfrm>
        </p:grpSpPr>
        <p:sp>
          <p:nvSpPr>
            <p:cNvPr name="AutoShape 10" id="10"/>
            <p:cNvSpPr/>
            <p:nvPr/>
          </p:nvSpPr>
          <p:spPr>
            <a:xfrm>
              <a:off x="0" y="0"/>
              <a:ext cx="4842543" cy="4806459"/>
            </a:xfrm>
            <a:prstGeom prst="rect">
              <a:avLst/>
            </a:prstGeom>
            <a:solidFill>
              <a:srgbClr val="D6CDAE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6119967" y="3380908"/>
            <a:ext cx="3631908" cy="2586375"/>
            <a:chOff x="0" y="0"/>
            <a:chExt cx="4842543" cy="3448500"/>
          </a:xfrm>
        </p:grpSpPr>
        <p:pic>
          <p:nvPicPr>
            <p:cNvPr name="Picture 12" id="12"/>
            <p:cNvPicPr>
              <a:picLocks noChangeAspect="true"/>
            </p:cNvPicPr>
            <p:nvPr/>
          </p:nvPicPr>
          <p:blipFill>
            <a:blip r:embed="rId2"/>
            <a:srcRect l="22638" t="0" r="22638" b="0"/>
            <a:stretch>
              <a:fillRect/>
            </a:stretch>
          </p:blipFill>
          <p:spPr>
            <a:xfrm flipH="false" flipV="false">
              <a:off x="0" y="0"/>
              <a:ext cx="4842543" cy="3448500"/>
            </a:xfrm>
            <a:prstGeom prst="rect">
              <a:avLst/>
            </a:prstGeom>
          </p:spPr>
        </p:pic>
      </p:grpSp>
      <p:grpSp>
        <p:nvGrpSpPr>
          <p:cNvPr name="Group 13" id="13"/>
          <p:cNvGrpSpPr/>
          <p:nvPr/>
        </p:nvGrpSpPr>
        <p:grpSpPr>
          <a:xfrm rot="0">
            <a:off x="9968152" y="3380908"/>
            <a:ext cx="3631908" cy="2586375"/>
            <a:chOff x="0" y="0"/>
            <a:chExt cx="4842543" cy="3448500"/>
          </a:xfrm>
        </p:grpSpPr>
        <p:pic>
          <p:nvPicPr>
            <p:cNvPr name="Picture 14" id="14"/>
            <p:cNvPicPr>
              <a:picLocks noChangeAspect="true"/>
            </p:cNvPicPr>
            <p:nvPr/>
          </p:nvPicPr>
          <p:blipFill>
            <a:blip r:embed="rId2"/>
            <a:srcRect l="22638" t="0" r="22638" b="0"/>
            <a:stretch>
              <a:fillRect/>
            </a:stretch>
          </p:blipFill>
          <p:spPr>
            <a:xfrm flipH="false" flipV="false">
              <a:off x="0" y="0"/>
              <a:ext cx="4842543" cy="3448500"/>
            </a:xfrm>
            <a:prstGeom prst="rect">
              <a:avLst/>
            </a:prstGeom>
          </p:spPr>
        </p:pic>
      </p:grpSp>
      <p:grpSp>
        <p:nvGrpSpPr>
          <p:cNvPr name="Group 15" id="15"/>
          <p:cNvGrpSpPr/>
          <p:nvPr/>
        </p:nvGrpSpPr>
        <p:grpSpPr>
          <a:xfrm rot="0">
            <a:off x="13816336" y="3380908"/>
            <a:ext cx="3631908" cy="2586375"/>
            <a:chOff x="0" y="0"/>
            <a:chExt cx="4842543" cy="3448500"/>
          </a:xfrm>
        </p:grpSpPr>
        <p:pic>
          <p:nvPicPr>
            <p:cNvPr name="Picture 16" id="16"/>
            <p:cNvPicPr>
              <a:picLocks noChangeAspect="true"/>
            </p:cNvPicPr>
            <p:nvPr/>
          </p:nvPicPr>
          <p:blipFill>
            <a:blip r:embed="rId2"/>
            <a:srcRect l="22638" t="0" r="22638" b="0"/>
            <a:stretch>
              <a:fillRect/>
            </a:stretch>
          </p:blipFill>
          <p:spPr>
            <a:xfrm flipH="false" flipV="false">
              <a:off x="0" y="0"/>
              <a:ext cx="4842543" cy="3448500"/>
            </a:xfrm>
            <a:prstGeom prst="rect">
              <a:avLst/>
            </a:prstGeom>
          </p:spPr>
        </p:pic>
      </p:grpSp>
      <p:sp>
        <p:nvSpPr>
          <p:cNvPr name="TextBox 17" id="17"/>
          <p:cNvSpPr txBox="true"/>
          <p:nvPr/>
        </p:nvSpPr>
        <p:spPr>
          <a:xfrm rot="0">
            <a:off x="73135" y="3421064"/>
            <a:ext cx="5827757" cy="58372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642"/>
              </a:lnSpc>
            </a:pPr>
            <a:r>
              <a:rPr lang="en-US" b="true" sz="6699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STRUCTURE FIRST. </a:t>
            </a:r>
          </a:p>
          <a:p>
            <a:pPr algn="ctr" marL="0" indent="0" lvl="0">
              <a:lnSpc>
                <a:spcPts val="8642"/>
              </a:lnSpc>
            </a:pPr>
          </a:p>
          <a:p>
            <a:pPr algn="ctr" marL="0" indent="0" lvl="0">
              <a:lnSpc>
                <a:spcPts val="8642"/>
              </a:lnSpc>
            </a:pPr>
          </a:p>
          <a:p>
            <a:pPr algn="ctr" marL="0" indent="0" lvl="0">
              <a:lnSpc>
                <a:spcPts val="3168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6951"/>
              </a:lnSpc>
              <a:spcBef>
                <a:spcPct val="0"/>
              </a:spcBef>
            </a:pPr>
            <a:r>
              <a:rPr lang="en-US" sz="7899" strike="noStrike">
                <a:solidFill>
                  <a:srgbClr val="262626"/>
                </a:solidFill>
                <a:latin typeface="Amoresa"/>
                <a:ea typeface="Amoresa"/>
                <a:cs typeface="Amoresa"/>
                <a:sym typeface="Amoresa"/>
              </a:rPr>
              <a:t>Then Scale.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6278189" y="6147806"/>
            <a:ext cx="3300329" cy="332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99"/>
              </a:lnSpc>
              <a:spcBef>
                <a:spcPct val="0"/>
              </a:spcBef>
            </a:pPr>
            <a:r>
              <a:rPr lang="en-US" b="true" sz="2599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DISCOVER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645225" y="6147806"/>
            <a:ext cx="2330648" cy="635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99"/>
              </a:lnSpc>
              <a:spcBef>
                <a:spcPct val="0"/>
              </a:spcBef>
            </a:pPr>
            <a:r>
              <a:rPr lang="en-US" b="true" sz="2499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STRATEGIZE &amp; CREATE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6448748" y="7000929"/>
            <a:ext cx="2959210" cy="11760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379"/>
              </a:lnSpc>
              <a:spcBef>
                <a:spcPct val="0"/>
              </a:spcBef>
            </a:pPr>
            <a:r>
              <a:rPr lang="en-US" b="true" sz="1699" i="true" strike="noStrike">
                <a:solidFill>
                  <a:srgbClr val="262626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Brand audit, voice assessment, platform review, and goals alignment. We establish exactly where DCA stands before we build anything.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304501" y="7000929"/>
            <a:ext cx="2959210" cy="1471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380"/>
              </a:lnSpc>
              <a:spcBef>
                <a:spcPct val="0"/>
              </a:spcBef>
            </a:pPr>
            <a:r>
              <a:rPr lang="en-US" b="true" sz="1700" i="true" strike="noStrike">
                <a:solidFill>
                  <a:srgbClr val="262626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Content calendar architecture, messaging framework, LinkedIn strategy, and Apollo IO sequence setup — built specifically for DCA's audience of brokers and TPAs.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4342956" y="6191621"/>
            <a:ext cx="2578668" cy="635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99"/>
              </a:lnSpc>
              <a:spcBef>
                <a:spcPct val="0"/>
              </a:spcBef>
            </a:pPr>
            <a:r>
              <a:rPr lang="en-US" b="true" sz="2499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DISTRIBUTE &amp; OPTIMIZE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4162034" y="7000929"/>
            <a:ext cx="2959210" cy="1471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379"/>
              </a:lnSpc>
              <a:spcBef>
                <a:spcPct val="0"/>
              </a:spcBef>
            </a:pPr>
            <a:r>
              <a:rPr lang="en-US" b="true" sz="1699" i="true" strike="noStrike">
                <a:solidFill>
                  <a:srgbClr val="262626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Weekly publishing, outbound sequences, LinkedIn engagement, monthly analytics reporting, and strategic recalibration. Consistent presence, every week.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bg>
      <p:bgPr>
        <a:solidFill>
          <a:srgbClr val="F7F2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162463" y="861441"/>
            <a:ext cx="5286285" cy="331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640"/>
              </a:lnSpc>
              <a:spcBef>
                <a:spcPct val="0"/>
              </a:spcBef>
            </a:pPr>
            <a:r>
              <a:rPr lang="en-US" b="true" sz="2000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HAZELPIPER CREATIVE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7936104" y="891222"/>
            <a:ext cx="3374448" cy="269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000"/>
              </a:lnSpc>
              <a:spcBef>
                <a:spcPct val="0"/>
              </a:spcBef>
            </a:pPr>
            <a:r>
              <a:rPr lang="en-US" b="true" sz="2000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DIRECT CARE ALLIANCE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4467326" y="891222"/>
            <a:ext cx="2658210" cy="269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000"/>
              </a:lnSpc>
              <a:spcBef>
                <a:spcPct val="0"/>
              </a:spcBef>
            </a:pPr>
            <a:r>
              <a:rPr lang="en-US" b="true" sz="2000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MAY 2026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1884115"/>
            <a:ext cx="10455496" cy="1107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095"/>
              </a:lnSpc>
              <a:spcBef>
                <a:spcPct val="0"/>
              </a:spcBef>
            </a:pPr>
            <a:r>
              <a:rPr lang="en-US" b="true" sz="9199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WHAT I DELIVER</a:t>
            </a:r>
          </a:p>
        </p:txBody>
      </p:sp>
      <p:sp>
        <p:nvSpPr>
          <p:cNvPr name="TextBox 6" id="6"/>
          <p:cNvSpPr txBox="true"/>
          <p:nvPr/>
        </p:nvSpPr>
        <p:spPr>
          <a:xfrm rot="-184040">
            <a:off x="9995386" y="2742952"/>
            <a:ext cx="5417970" cy="734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119"/>
              </a:lnSpc>
              <a:spcBef>
                <a:spcPct val="0"/>
              </a:spcBef>
            </a:pPr>
            <a:r>
              <a:rPr lang="en-US" sz="6399" strike="noStrike">
                <a:solidFill>
                  <a:srgbClr val="262626"/>
                </a:solidFill>
                <a:latin typeface="Amoresa"/>
                <a:ea typeface="Amoresa"/>
                <a:cs typeface="Amoresa"/>
                <a:sym typeface="Amoresa"/>
              </a:rPr>
              <a:t>for DCA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32458" y="3563240"/>
            <a:ext cx="11647980" cy="3718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18160" indent="-259080" lvl="1">
              <a:lnSpc>
                <a:spcPts val="6000"/>
              </a:lnSpc>
              <a:buFont typeface="Arial"/>
              <a:buChar char="•"/>
            </a:pPr>
            <a:r>
              <a:rPr lang="en-US" b="true" sz="2400" strike="noStrike" u="non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5 to 7 social posts per week across LinkedIn, X, and Meta</a:t>
            </a:r>
          </a:p>
          <a:p>
            <a:pPr algn="l" marL="518160" indent="-259080" lvl="1">
              <a:lnSpc>
                <a:spcPts val="6000"/>
              </a:lnSpc>
              <a:buFont typeface="Arial"/>
              <a:buChar char="•"/>
            </a:pPr>
            <a:r>
              <a:rPr lang="en-US" b="true" sz="2400" strike="noStrike" u="non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Monthly content calendar and editorial direction</a:t>
            </a:r>
          </a:p>
          <a:p>
            <a:pPr algn="l" marL="518160" indent="-259080" lvl="1">
              <a:lnSpc>
                <a:spcPts val="6000"/>
              </a:lnSpc>
              <a:buFont typeface="Arial"/>
              <a:buChar char="•"/>
            </a:pPr>
            <a:r>
              <a:rPr lang="en-US" b="true" sz="2400" strike="noStrike" u="non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Platform-specific copy and creative guidance</a:t>
            </a:r>
          </a:p>
          <a:p>
            <a:pPr algn="l" marL="518160" indent="-259080" lvl="1">
              <a:lnSpc>
                <a:spcPts val="6000"/>
              </a:lnSpc>
              <a:buFont typeface="Arial"/>
              <a:buChar char="•"/>
            </a:pPr>
            <a:r>
              <a:rPr lang="en-US" b="true" sz="2400" strike="noStrike" u="non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Engagement monitoring and community management</a:t>
            </a:r>
          </a:p>
          <a:p>
            <a:pPr algn="l" marL="518160" indent="-259080" lvl="1">
              <a:lnSpc>
                <a:spcPts val="6000"/>
              </a:lnSpc>
              <a:buFont typeface="Arial"/>
              <a:buChar char="•"/>
            </a:pPr>
            <a:r>
              <a:rPr lang="en-US" b="true" sz="2400" strike="noStrike" u="non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Monthly analytics report and recalibration session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721466" y="5024158"/>
            <a:ext cx="8537834" cy="3718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18160" indent="-259080" lvl="1">
              <a:lnSpc>
                <a:spcPts val="6000"/>
              </a:lnSpc>
              <a:buFont typeface="Arial"/>
              <a:buChar char="•"/>
            </a:pPr>
            <a:r>
              <a:rPr lang="en-US" b="true" sz="2400" strike="noStrike" u="non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Ghostwritten LinkedIn thought leadership for David Balat</a:t>
            </a:r>
          </a:p>
          <a:p>
            <a:pPr algn="l" marL="518160" indent="-259080" lvl="1">
              <a:lnSpc>
                <a:spcPts val="6000"/>
              </a:lnSpc>
              <a:buFont typeface="Arial"/>
              <a:buChar char="•"/>
            </a:pPr>
            <a:r>
              <a:rPr lang="en-US" b="true" sz="2400" strike="noStrike" u="non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Apollo IO prospecting sequences for broker and TPA outreach</a:t>
            </a:r>
          </a:p>
          <a:p>
            <a:pPr algn="l" marL="518160" indent="-259080" lvl="1">
              <a:lnSpc>
                <a:spcPts val="6000"/>
              </a:lnSpc>
              <a:buFont typeface="Arial"/>
              <a:buChar char="•"/>
            </a:pPr>
            <a:r>
              <a:rPr lang="en-US" b="true" sz="2400" strike="noStrike" u="non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Email cadence management and sequence optimization</a:t>
            </a:r>
          </a:p>
          <a:p>
            <a:pPr algn="l" marL="518160" indent="-259080" lvl="1">
              <a:lnSpc>
                <a:spcPts val="6000"/>
              </a:lnSpc>
              <a:buFont typeface="Arial"/>
              <a:buChar char="•"/>
            </a:pPr>
            <a:r>
              <a:rPr lang="en-US" b="true" sz="2400" strike="noStrike" u="non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Warm outreach coordination and lead tracking</a:t>
            </a:r>
          </a:p>
          <a:p>
            <a:pPr algn="l" marL="518160" indent="-259080" lvl="1">
              <a:lnSpc>
                <a:spcPts val="6000"/>
              </a:lnSpc>
              <a:buFont typeface="Arial"/>
              <a:buChar char="•"/>
            </a:pPr>
            <a:r>
              <a:rPr lang="en-US" b="true" sz="2400" strike="noStrike" u="non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Monthly outbound performance reporting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bg>
      <p:bgPr>
        <a:solidFill>
          <a:srgbClr val="F7F2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39686"/>
            <a:ext cx="8996809" cy="10326686"/>
            <a:chOff x="0" y="0"/>
            <a:chExt cx="2369530" cy="271978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369530" cy="2719786"/>
            </a:xfrm>
            <a:custGeom>
              <a:avLst/>
              <a:gdLst/>
              <a:ahLst/>
              <a:cxnLst/>
              <a:rect r="r" b="b" t="t" l="l"/>
              <a:pathLst>
                <a:path h="2719786" w="2369530">
                  <a:moveTo>
                    <a:pt x="0" y="0"/>
                  </a:moveTo>
                  <a:lnTo>
                    <a:pt x="2369530" y="0"/>
                  </a:lnTo>
                  <a:lnTo>
                    <a:pt x="2369530" y="2719786"/>
                  </a:lnTo>
                  <a:lnTo>
                    <a:pt x="0" y="2719786"/>
                  </a:lnTo>
                  <a:close/>
                </a:path>
              </a:pathLst>
            </a:custGeom>
            <a:solidFill>
              <a:srgbClr val="003C28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38100"/>
              <a:ext cx="2369530" cy="268168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00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28700" y="861441"/>
            <a:ext cx="5286285" cy="331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640"/>
              </a:lnSpc>
              <a:spcBef>
                <a:spcPct val="0"/>
              </a:spcBef>
            </a:pPr>
            <a:r>
              <a:rPr lang="en-US" b="true" sz="2000" spc="84" strike="noStrike">
                <a:solidFill>
                  <a:srgbClr val="F7F2EA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HAZELPIPER CREATIVE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456776" y="908050"/>
            <a:ext cx="3374448" cy="269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000"/>
              </a:lnSpc>
              <a:spcBef>
                <a:spcPct val="0"/>
              </a:spcBef>
            </a:pPr>
            <a:r>
              <a:rPr lang="en-US" b="true" sz="2000" strike="noStrike">
                <a:solidFill>
                  <a:srgbClr val="FFFFFF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DIRECT CA</a:t>
            </a:r>
            <a:r>
              <a:rPr lang="en-US" b="true" sz="2000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RE ALLIANCE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4601090" y="923036"/>
            <a:ext cx="2658210" cy="269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000"/>
              </a:lnSpc>
              <a:spcBef>
                <a:spcPct val="0"/>
              </a:spcBef>
            </a:pPr>
            <a:r>
              <a:rPr lang="en-US" b="true" sz="2000" strike="noStrike">
                <a:solidFill>
                  <a:srgbClr val="262626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May 2026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0" y="1573911"/>
            <a:ext cx="8963482" cy="29294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1046"/>
              </a:lnSpc>
              <a:spcBef>
                <a:spcPct val="0"/>
              </a:spcBef>
            </a:pPr>
            <a:r>
              <a:rPr lang="en-US" b="true" sz="12552" strike="noStrike">
                <a:solidFill>
                  <a:srgbClr val="F7F2EA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HOW WE WORK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73318" y="5066507"/>
            <a:ext cx="7216846" cy="20764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b="true" sz="2999" i="true" strike="noStrike">
                <a:solidFill>
                  <a:srgbClr val="F7F2EA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Every engagement begins with a structured brand intake process. I audit your current content, interview your leadership, and map your audience before a single post is written.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927668" y="5066507"/>
            <a:ext cx="7569455" cy="20764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b="true" sz="2999" i="true" strike="noStrike" u="none">
                <a:solidFill>
                  <a:srgbClr val="262626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From there, we build systems — content calendars, approval workflows, scheduling cadences — designed to run smoothly and scale cleanly. You get consistent, intentional presence without constant oversight.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996809" y="2751253"/>
            <a:ext cx="8500313" cy="14958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0734"/>
              </a:lnSpc>
              <a:spcBef>
                <a:spcPct val="0"/>
              </a:spcBef>
            </a:pPr>
            <a:r>
              <a:rPr lang="en-US" sz="12198">
                <a:solidFill>
                  <a:srgbClr val="262626"/>
                </a:solidFill>
                <a:latin typeface="Amoresa"/>
                <a:ea typeface="Amoresa"/>
                <a:cs typeface="Amoresa"/>
                <a:sym typeface="Amoresa"/>
              </a:rPr>
              <a:t>Together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DAHJtFL_Z24</dc:identifier>
  <dcterms:modified xsi:type="dcterms:W3CDTF">2011-08-01T06:04:30Z</dcterms:modified>
  <cp:revision>1</cp:revision>
  <dc:title>HazelPiper Creative — DCA Social Media Strategy</dc:title>
</cp:coreProperties>
</file>