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7" r:id="rId101"/>
    <p:sldId id="258" r:id="rId102"/>
    <p:sldId id="259" r:id="rId103"/>
    <p:sldId id="260" r:id="rId104"/>
    <p:sldId id="261" r:id="rId105"/>
    <p:sldId id="262" r:id="rId106"/>
    <p:sldId id="263" r:id="rId107"/>
    <p:sldId id="264" r:id="rId108"/>
    <p:sldId id="265" r:id="rId109"/>
    <p:sldId id="266" r:id="rId110"/>
  </p:sldIdLst>
  <p:sldSz cx="18288000" cy="10287000"/>
  <p:notesSz cx="6858000" cy="9144000"/>
  <p:embeddedFontLst>
    <p:embeddedFont>
      <p:font typeface="Cormorant Garamond Bold" charset="1" panose="00000800000000000000"/>
      <p:regular r:id="rId19"/>
    </p:embeddedFont>
    <p:embeddedFont>
      <p:font typeface="Amoresa" charset="1" panose="00000000000000000000"/>
      <p:regular r:id="rId20"/>
    </p:embeddedFont>
    <p:embeddedFont>
      <p:font typeface="Bookmania Light" charset="1" panose="00000400000000000000"/>
      <p:regular r:id="rId21"/>
    </p:embeddedFont>
    <p:embeddedFont>
      <p:font typeface="Aileron" charset="1" panose="00000500000000000000"/>
      <p:regular r:id="rId22"/>
    </p:embeddedFont>
    <p:embeddedFont>
      <p:font typeface="Bookmania" charset="1" panose="00000500000000000000"/>
      <p:regular r:id="rId23"/>
    </p:embeddedFont>
    <p:embeddedFont>
      <p:font typeface="Bookmania Bold Italics" charset="1" panose="00000800000000000000"/>
      <p:regular r:id="rId24"/>
    </p:embeddedFont>
    <p:embeddedFont>
      <p:font typeface="Cormorant Garamond Bold Italics" charset="1" panose="00000800000000000000"/>
      <p:regular r:id="rId25"/>
    </p:embeddedFont>
    <p:embeddedFont>
      <p:font typeface="Craw Modern Italics" charset="1" panose="00000000000000000000"/>
      <p:regular r:id="rId26"/>
    </p:embeddedFont>
    <p:embeddedFont>
      <p:font typeface="Bookmania Bold" charset="1" panose="00000800000000000000"/>
      <p:regular r:id="rId27"/>
    </p:embeddedFont>
    <p:embeddedFont>
      <p:font typeface="Aileron Bold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/Relationships>
</file>

<file path=ppt/slideLayouts/_rels/slideLayout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WM" id="9"/>
          <p:cNvSpPr txBox="true"/>
          <p:nvPr/>
        </p:nvSpPr>
        <p:spPr>
          <a:xfrm rot="0">
            <a:off x="4572000" y="3800000"/>
            <a:ext cx="91440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9000"/>
              </a:lnSpc>
              <a:spcBef>
                <a:spcPct val="0"/>
              </a:spcBef>
            </a:pPr>
            <a:r>
              <a:rPr lang="en-US" sz="9000" strike="noStrike">
                <a:solidFill>
                  <a:srgbClr val="E8E2D8"/>
                </a:solidFill>
                <a:latin typeface="Amoresa"/>
                <a:ea typeface="Amoresa"/>
                <a:cs typeface="Amoresa"/>
                <a:sym typeface="Amoresa"/>
              </a:rPr>
              <a:t>HazelPiper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828800" y="2500000"/>
            <a:ext cx="146304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2000"/>
              </a:lnSpc>
              <a:spcBef>
                <a:spcPct val="0"/>
              </a:spcBef>
            </a:pPr>
            <a:r>
              <a:rPr lang="en-US" b="true" sz="11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KICKOFF.</a:t>
            </a:r>
          </a:p>
        </p:txBody>
      </p:sp>
      <p:sp>
        <p:nvSpPr>
          <p:cNvPr name="Sub" id="6"/>
          <p:cNvSpPr txBox="true"/>
          <p:nvPr/>
        </p:nvSpPr>
        <p:spPr>
          <a:xfrm rot="0">
            <a:off x="2743200" y="5000000"/>
            <a:ext cx="12801600" cy="1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6000"/>
              </a:lnSpc>
              <a:spcBef>
                <a:spcPct val="0"/>
              </a:spcBef>
            </a:pPr>
            <a:r>
              <a:rPr lang="en-US" sz="55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Direct Care Alliance × HazelPiper Creative</a:t>
            </a:r>
          </a:p>
        </p:txBody>
      </p:sp>
      <p:sp>
        <p:nvSpPr>
          <p:cNvPr name="Rule" id="8"/>
          <p:cNvSpPr>
            <a:spLocks noGrp="true"/>
          </p:cNvSpPr>
          <p:nvPr/>
        </p:nvSpPr>
        <p:spPr>
          <a:xfrm>
            <a:off x="5486400" y="7200000"/>
            <a:ext cx="7315200" cy="30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Date" id="7"/>
          <p:cNvSpPr txBox="true"/>
          <p:nvPr/>
        </p:nvSpPr>
        <p:spPr>
          <a:xfrm rot="0">
            <a:off x="5486400" y="7400000"/>
            <a:ext cx="7315200" cy="6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2400"/>
              </a:lnSpc>
              <a:spcBef>
                <a:spcPct val="0"/>
              </a:spcBef>
            </a:pPr>
            <a:r>
              <a:rPr lang="en-US" sz="2000" spc="5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15, 2026  ·  Gwen Piper Diede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828800" y="1800000"/>
            <a:ext cx="14630400" cy="45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2000"/>
              </a:lnSpc>
              <a:spcBef>
                <a:spcPct val="0"/>
              </a:spcBef>
            </a:pPr>
            <a:r>
              <a:rPr lang="en-US" sz="120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Let’s Build.</a:t>
            </a:r>
          </a:p>
          <a:p>
            <a:pPr algn="ctr" marL="0" indent="0">
              <a:lnSpc>
                <a:spcPts val="3200"/>
              </a:lnSpc>
              <a:spcBef>
                <a:spcPct val="0"/>
              </a:spcBef>
            </a:pPr>
            <a:r>
              <a:rPr lang="en-US" sz="2800" spc="8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Structured content. Intentional creative.</a:t>
            </a:r>
          </a:p>
          <a:p>
            <a:pPr algn="ctr" marL="0" indent="0">
              <a:lnSpc>
                <a:spcPts val="3200"/>
              </a:lnSpc>
              <a:spcBef>
                <a:spcPct val="0"/>
              </a:spcBef>
            </a:pPr>
            <a:r>
              <a:rPr lang="en-US" sz="2800" spc="8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Built to run without constant oversight.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5000000" y="6400000"/>
            <a:ext cx="8288000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NS" id="7"/>
          <p:cNvSpPr txBox="true"/>
          <p:nvPr/>
        </p:nvSpPr>
        <p:spPr>
          <a:xfrm rot="0">
            <a:off x="1828800" y="6600000"/>
            <a:ext cx="14630400" cy="24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3000"/>
              </a:lnSpc>
              <a:spcBef>
                <a:spcPct val="0"/>
              </a:spcBef>
            </a:pPr>
            <a:r>
              <a:rPr lang="en-US" sz="23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Send me: voice samples, talking points, photo assets, Apollo profile.</a:t>
            </a:r>
          </a:p>
          <a:p>
            <a:pPr algn="l">
              <a:lnSpc>
                <a:spcPts val="2400"/>
              </a:lnSpc>
            </a:pPr>
          </a:p>
          <a:p>
            <a:pPr algn="ctr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pc="6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gwen@hazelpipercreative.com  ·  hazelpipercreative.com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700000"/>
            <a:ext cx="16000000" cy="3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5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THE CONTRACT IS SIGNED.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55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Let's get to work.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6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Col7" id="7"/>
          <p:cNvSpPr txBox="true"/>
          <p:nvPr/>
        </p:nvSpPr>
        <p:spPr>
          <a:xfrm rot="0">
            <a:off x="1162463" y="4900000"/>
            <a:ext cx="5200000" cy="4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500"/>
              </a:lnSpc>
              <a:spcBef>
                <a:spcPct val="0"/>
              </a:spcBef>
            </a:pPr>
            <a:r>
              <a:rPr lang="en-US" b="true" sz="20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WHAT'S SIGNED</a:t>
            </a: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3 posts/week — LinkedIn &amp; X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50–75 Apollo prospects/month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Monthly strategy call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Shared content calendar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Monthly performance report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Direct access via email or text</a:t>
            </a:r>
          </a:p>
        </p:txBody>
      </p:sp>
      <p:sp>
        <p:nvSpPr>
          <p:cNvPr name="CR7" id="57"/>
          <p:cNvSpPr>
            <a:spLocks noGrp="true"/>
          </p:cNvSpPr>
          <p:nvPr/>
        </p:nvSpPr>
        <p:spPr>
          <a:xfrm>
            <a:off x="1162463" y="5320000"/>
            <a:ext cx="50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Col8" id="8"/>
          <p:cNvSpPr txBox="true"/>
          <p:nvPr/>
        </p:nvSpPr>
        <p:spPr>
          <a:xfrm rot="0">
            <a:off x="6762463" y="4900000"/>
            <a:ext cx="5200000" cy="4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500"/>
              </a:lnSpc>
              <a:spcBef>
                <a:spcPct val="0"/>
              </a:spcBef>
            </a:pPr>
            <a:r>
              <a:rPr lang="en-US" b="true" sz="20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 HAPPENS TODAY</a:t>
            </a: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Confirm voice priorities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Align on content pillars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Review approval workflow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Walk through June calendar themes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Confirm Apollo target profile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Identify assets to share</a:t>
            </a:r>
          </a:p>
        </p:txBody>
      </p:sp>
      <p:sp>
        <p:nvSpPr>
          <p:cNvPr name="CR8" id="58"/>
          <p:cNvSpPr>
            <a:spLocks noGrp="true"/>
          </p:cNvSpPr>
          <p:nvPr/>
        </p:nvSpPr>
        <p:spPr>
          <a:xfrm>
            <a:off x="6762463" y="5320000"/>
            <a:ext cx="50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Col9" id="9"/>
          <p:cNvSpPr txBox="true"/>
          <p:nvPr/>
        </p:nvSpPr>
        <p:spPr>
          <a:xfrm rot="0">
            <a:off x="12362463" y="4900000"/>
            <a:ext cx="5200000" cy="4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500"/>
              </a:lnSpc>
              <a:spcBef>
                <a:spcPct val="0"/>
              </a:spcBef>
            </a:pPr>
            <a:r>
              <a:rPr lang="en-US" b="true" sz="20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 HAPPENS JUNE 1</a:t>
            </a: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First calendar delivered May 30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Posts scheduled &amp; ready June 1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Apollo sequences go live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Monthly rhythm begins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300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First check-in: June 30</a:t>
            </a:r>
          </a:p>
        </p:txBody>
      </p:sp>
      <p:sp>
        <p:nvSpPr>
          <p:cNvPr name="CR9" id="59"/>
          <p:cNvSpPr>
            <a:spLocks noGrp="true"/>
          </p:cNvSpPr>
          <p:nvPr/>
        </p:nvSpPr>
        <p:spPr>
          <a:xfrm>
            <a:off x="12362463" y="5320000"/>
            <a:ext cx="50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CD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600000"/>
            <a:ext cx="15000000" cy="3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000"/>
              </a:lnSpc>
              <a:spcBef>
                <a:spcPct val="0"/>
              </a:spcBef>
            </a:pPr>
            <a:r>
              <a:rPr lang="en-US" b="true" sz="7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 YOU'RE GETTING.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4500" strike="noStrike">
                <a:solidFill>
                  <a:srgbClr val="8A7D6B"/>
                </a:solidFill>
                <a:latin typeface="Amoresa"/>
                <a:ea typeface="Amoresa"/>
                <a:cs typeface="Amoresa"/>
                <a:sym typeface="Amoresa"/>
              </a:rPr>
              <a:t>Four deliverables. Every month. Without exception.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5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S0" id="11"/>
          <p:cNvSpPr txBox="true"/>
          <p:nvPr/>
        </p:nvSpPr>
        <p:spPr>
          <a:xfrm rot="0">
            <a:off x="1162463" y="5000000"/>
            <a:ext cx="3900000" cy="48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500"/>
              </a:lnSpc>
              <a:spcBef>
                <a:spcPct val="0"/>
              </a:spcBef>
            </a:pPr>
            <a:r>
              <a:rPr lang="en-US" b="true" sz="8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3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posts per week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LinkedIn + X, every Monday, Wednesday, and Friday — no exceptions.</a:t>
            </a:r>
          </a:p>
        </p:txBody>
      </p:sp>
      <p:sp>
        <p:nvSpPr>
          <p:cNvPr name="R0" id="10"/>
          <p:cNvSpPr>
            <a:spLocks noGrp="true"/>
          </p:cNvSpPr>
          <p:nvPr/>
        </p:nvSpPr>
        <p:spPr>
          <a:xfrm>
            <a:off x="1162463" y="6000000"/>
            <a:ext cx="37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S1" id="14"/>
          <p:cNvSpPr txBox="true"/>
          <p:nvPr/>
        </p:nvSpPr>
        <p:spPr>
          <a:xfrm rot="0">
            <a:off x="5362463" y="5000000"/>
            <a:ext cx="3900000" cy="48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500"/>
              </a:lnSpc>
              <a:spcBef>
                <a:spcPct val="0"/>
              </a:spcBef>
            </a:pPr>
            <a:r>
              <a:rPr lang="en-US" b="true" sz="8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50–75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prospects/month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Apollo.io outreach — brokers, TPAs, and mid-market HR/finance leads.</a:t>
            </a:r>
          </a:p>
        </p:txBody>
      </p:sp>
      <p:sp>
        <p:nvSpPr>
          <p:cNvPr name="R1" id="13"/>
          <p:cNvSpPr>
            <a:spLocks noGrp="true"/>
          </p:cNvSpPr>
          <p:nvPr/>
        </p:nvSpPr>
        <p:spPr>
          <a:xfrm>
            <a:off x="5362463" y="6000000"/>
            <a:ext cx="37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S2" id="17"/>
          <p:cNvSpPr txBox="true"/>
          <p:nvPr/>
        </p:nvSpPr>
        <p:spPr>
          <a:xfrm rot="0">
            <a:off x="9562463" y="5000000"/>
            <a:ext cx="3900000" cy="48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500"/>
              </a:lnSpc>
              <a:spcBef>
                <a:spcPct val="0"/>
              </a:spcBef>
            </a:pPr>
            <a:r>
              <a:rPr lang="en-US" b="true" sz="8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1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strategy call/month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30-minute review — performance, messaging, and recalibration.</a:t>
            </a:r>
          </a:p>
        </p:txBody>
      </p:sp>
      <p:sp>
        <p:nvSpPr>
          <p:cNvPr name="R2" id="16"/>
          <p:cNvSpPr>
            <a:spLocks noGrp="true"/>
          </p:cNvSpPr>
          <p:nvPr/>
        </p:nvSpPr>
        <p:spPr>
          <a:xfrm>
            <a:off x="9562463" y="6000000"/>
            <a:ext cx="37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S3" id="20"/>
          <p:cNvSpPr txBox="true"/>
          <p:nvPr/>
        </p:nvSpPr>
        <p:spPr>
          <a:xfrm rot="0">
            <a:off x="13762463" y="5000000"/>
            <a:ext cx="3900000" cy="48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500"/>
              </a:lnSpc>
              <a:spcBef>
                <a:spcPct val="0"/>
              </a:spcBef>
            </a:pPr>
            <a:r>
              <a:rPr lang="en-US" b="true" sz="8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$950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per month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Foundation retainer — 3-month initial term, June through August 2026.</a:t>
            </a:r>
          </a:p>
        </p:txBody>
      </p:sp>
      <p:sp>
        <p:nvSpPr>
          <p:cNvPr name="R3" id="19"/>
          <p:cNvSpPr>
            <a:spLocks noGrp="true"/>
          </p:cNvSpPr>
          <p:nvPr/>
        </p:nvSpPr>
        <p:spPr>
          <a:xfrm>
            <a:off x="13762463" y="6000000"/>
            <a:ext cx="37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500000"/>
            <a:ext cx="15000000" cy="3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000"/>
              </a:lnSpc>
              <a:spcBef>
                <a:spcPct val="0"/>
              </a:spcBef>
            </a:pPr>
            <a:r>
              <a:rPr lang="en-US" b="true" sz="7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WRITING IN YOUR VOICE.</a:t>
            </a:r>
          </a:p>
          <a:p>
            <a:pPr algn="l" marL="0" indent="0">
              <a:lnSpc>
                <a:spcPts val="4800"/>
              </a:lnSpc>
              <a:spcBef>
                <a:spcPct val="0"/>
              </a:spcBef>
            </a:pPr>
            <a:r>
              <a:rPr lang="en-US" sz="4200" strike="noStrike">
                <a:solidFill>
                  <a:srgbClr val="8A7D6B"/>
                </a:solidFill>
                <a:latin typeface="Amoresa"/>
                <a:ea typeface="Amoresa"/>
                <a:cs typeface="Amoresa"/>
                <a:sym typeface="Amoresa"/>
              </a:rPr>
              <a:t>Every post sounds like David Balat — not like a marketing agency.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4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V0" id="11"/>
          <p:cNvSpPr txBox="true"/>
          <p:nvPr/>
        </p:nvSpPr>
        <p:spPr>
          <a:xfrm rot="0">
            <a:off x="1162463" y="4700000"/>
            <a:ext cx="78000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AUTHORITATIVE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You are a physician and advocate. Content speaks with clinical credibility and lived conviction — never hedging, never vague.</a:t>
            </a:r>
          </a:p>
        </p:txBody>
      </p:sp>
      <p:sp>
        <p:nvSpPr>
          <p:cNvPr name="VR0" id="10"/>
          <p:cNvSpPr>
            <a:spLocks noGrp="true"/>
          </p:cNvSpPr>
          <p:nvPr/>
        </p:nvSpPr>
        <p:spPr>
          <a:xfrm>
            <a:off x="1162463" y="5080000"/>
            <a:ext cx="76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V1" id="13"/>
          <p:cNvSpPr txBox="true"/>
          <p:nvPr/>
        </p:nvSpPr>
        <p:spPr>
          <a:xfrm rot="0">
            <a:off x="9562463" y="4700000"/>
            <a:ext cx="78000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No marketing language. No buzzwords. Short, declarative sentences that say exactly what needs to be said.</a:t>
            </a:r>
          </a:p>
        </p:txBody>
      </p:sp>
      <p:sp>
        <p:nvSpPr>
          <p:cNvPr name="VR1" id="12"/>
          <p:cNvSpPr>
            <a:spLocks noGrp="true"/>
          </p:cNvSpPr>
          <p:nvPr/>
        </p:nvSpPr>
        <p:spPr>
          <a:xfrm>
            <a:off x="9562463" y="5080000"/>
            <a:ext cx="76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V2" id="15"/>
          <p:cNvSpPr txBox="true"/>
          <p:nvPr/>
        </p:nvSpPr>
        <p:spPr>
          <a:xfrm rot="0">
            <a:off x="1162463" y="7200000"/>
            <a:ext cx="78000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MISSION-DRIVEN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Direct care isn’t a trend — it’s a structural fix. Every post connects back to the problem DCA exists to solve.</a:t>
            </a:r>
          </a:p>
        </p:txBody>
      </p:sp>
      <p:sp>
        <p:nvSpPr>
          <p:cNvPr name="VR2" id="14"/>
          <p:cNvSpPr>
            <a:spLocks noGrp="true"/>
          </p:cNvSpPr>
          <p:nvPr/>
        </p:nvSpPr>
        <p:spPr>
          <a:xfrm>
            <a:off x="1162463" y="7580000"/>
            <a:ext cx="76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V3" id="17"/>
          <p:cNvSpPr txBox="true"/>
          <p:nvPr/>
        </p:nvSpPr>
        <p:spPr>
          <a:xfrm rot="0">
            <a:off x="9562463" y="7200000"/>
            <a:ext cx="7800000" cy="2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1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EDUCATIONAL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Brokers and TPAs are learning in real time. You are the source they trust — explain, contextualize, teach.</a:t>
            </a:r>
          </a:p>
        </p:txBody>
      </p:sp>
      <p:sp>
        <p:nvSpPr>
          <p:cNvPr name="VR3" id="16"/>
          <p:cNvSpPr>
            <a:spLocks noGrp="true"/>
          </p:cNvSpPr>
          <p:nvPr/>
        </p:nvSpPr>
        <p:spPr>
          <a:xfrm>
            <a:off x="9562463" y="7580000"/>
            <a:ext cx="76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E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400000"/>
            <a:ext cx="10000000" cy="3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500"/>
              </a:lnSpc>
              <a:spcBef>
                <a:spcPct val="0"/>
              </a:spcBef>
            </a:pPr>
            <a:r>
              <a:rPr lang="en-US" b="true" sz="7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THREE PILLARS.</a:t>
            </a:r>
          </a:p>
          <a:p>
            <a:pPr algn="l" marL="0" indent="0">
              <a:lnSpc>
                <a:spcPts val="6000"/>
              </a:lnSpc>
              <a:spcBef>
                <a:spcPct val="0"/>
              </a:spcBef>
            </a:pPr>
            <a:r>
              <a:rPr lang="en-US" sz="60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Every post.</a:t>
            </a:r>
          </a:p>
        </p:txBody>
      </p:sp>
      <p:sp>
        <p:nvSpPr>
          <p:cNvPr name="P0" id="11"/>
          <p:cNvSpPr txBox="true"/>
          <p:nvPr/>
        </p:nvSpPr>
        <p:spPr>
          <a:xfrm rot="0">
            <a:off x="1162463" y="3800000"/>
            <a:ext cx="5500000" cy="6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0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01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BROKER TRUST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i="true" sz="2000" strike="noStrike">
                <a:solidFill>
                  <a:srgbClr val="8A7D6B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Building credibility with brokers and TPAs.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Why brokers are recommending direct care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Case studies and employer outcomes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Objection-handling content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Industry commentary from David’s POV</a:t>
            </a:r>
          </a:p>
        </p:txBody>
      </p:sp>
      <p:sp>
        <p:nvSpPr>
          <p:cNvPr name="PR0" id="10"/>
          <p:cNvSpPr>
            <a:spLocks noGrp="true"/>
          </p:cNvSpPr>
          <p:nvPr/>
        </p:nvSpPr>
        <p:spPr>
          <a:xfrm>
            <a:off x="1162463" y="6200000"/>
            <a:ext cx="52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P1" id="13"/>
          <p:cNvSpPr txBox="true"/>
          <p:nvPr/>
        </p:nvSpPr>
        <p:spPr>
          <a:xfrm rot="0">
            <a:off x="7062463" y="3800000"/>
            <a:ext cx="5500000" cy="6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0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02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
EDUCATION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i="true" sz="2000" strike="noStrike">
                <a:solidFill>
                  <a:srgbClr val="8A7D6B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Teaching the model to those who haven’t heard it.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How direct care works (and what it isn’t)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Cost comparison and employer savings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DPC vs traditional benefits explained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Regulatory and market context</a:t>
            </a:r>
          </a:p>
        </p:txBody>
      </p:sp>
      <p:sp>
        <p:nvSpPr>
          <p:cNvPr name="PR1" id="12"/>
          <p:cNvSpPr>
            <a:spLocks noGrp="true"/>
          </p:cNvSpPr>
          <p:nvPr/>
        </p:nvSpPr>
        <p:spPr>
          <a:xfrm>
            <a:off x="7062463" y="6200000"/>
            <a:ext cx="52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P2" id="15"/>
          <p:cNvSpPr txBox="true"/>
          <p:nvPr/>
        </p:nvSpPr>
        <p:spPr>
          <a:xfrm rot="0">
            <a:off x="12962463" y="3800000"/>
            <a:ext cx="5500000" cy="6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0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03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ENROLLMENT
OUTCOMES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i="true" sz="2000" strike="noStrike">
                <a:solidFill>
                  <a:srgbClr val="8A7D6B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Social proof that drives the next conversation.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Member milestones and growth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Employer testimonials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Utilization and health outcome data</a:t>
            </a:r>
          </a:p>
          <a:p>
            <a:pPr algn="l">
              <a:lnSpc>
                <a:spcPts val="2400"/>
              </a:lnSpc>
            </a:pPr>
          </a:p>
          <a:p>
            <a:pPr algn="l" indent="-190000" marL="3800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Call-to-action content for brokers</a:t>
            </a:r>
          </a:p>
        </p:txBody>
      </p:sp>
      <p:sp>
        <p:nvSpPr>
          <p:cNvPr name="PR2" id="14"/>
          <p:cNvSpPr>
            <a:spLocks noGrp="true"/>
          </p:cNvSpPr>
          <p:nvPr/>
        </p:nvSpPr>
        <p:spPr>
          <a:xfrm>
            <a:off x="12962463" y="6200000"/>
            <a:ext cx="52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400000"/>
            <a:ext cx="16000000" cy="3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5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THE APPROVAL WORKFLOW.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4500" strike="noStrike">
                <a:solidFill>
                  <a:srgbClr val="8A7D6B"/>
                </a:solidFill>
                <a:latin typeface="Amoresa"/>
                <a:ea typeface="Amoresa"/>
                <a:cs typeface="Amoresa"/>
                <a:sym typeface="Amoresa"/>
              </a:rPr>
              <a:t>Deliver · Approve · Schedule · Publish.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3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W0" id="11"/>
          <p:cNvSpPr txBox="true"/>
          <p:nvPr/>
        </p:nvSpPr>
        <p:spPr>
          <a:xfrm rot="0">
            <a:off x="1162463" y="4600000"/>
            <a:ext cx="4000000" cy="54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200"/>
              </a:lnSpc>
              <a:spcBef>
                <a:spcPct val="0"/>
              </a:spcBef>
            </a:pPr>
            <a:r>
              <a:rPr lang="en-US" b="true" sz="1800" spc="1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MONDAY</a:t>
            </a:r>
          </a:p>
          <a:p>
            <a:pPr algn="l" marL="0" indent="0">
              <a:lnSpc>
                <a:spcPts val="4000"/>
              </a:lnSpc>
              <a:spcBef>
                <a:spcPct val="0"/>
              </a:spcBef>
            </a:pPr>
            <a:r>
              <a:rPr lang="en-US" b="true" sz="3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Calendar Delivered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 send the full week’s posts — copy, platform notes, and any creative direction — via email or Notion.</a:t>
            </a:r>
          </a:p>
        </p:txBody>
      </p:sp>
      <p:sp>
        <p:nvSpPr>
          <p:cNvPr name="WR0" id="10"/>
          <p:cNvSpPr>
            <a:spLocks noGrp="true"/>
          </p:cNvSpPr>
          <p:nvPr/>
        </p:nvSpPr>
        <p:spPr>
          <a:xfrm>
            <a:off x="1162463" y="5600000"/>
            <a:ext cx="38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W1" id="13"/>
          <p:cNvSpPr txBox="true"/>
          <p:nvPr/>
        </p:nvSpPr>
        <p:spPr>
          <a:xfrm rot="0">
            <a:off x="5412463" y="4600000"/>
            <a:ext cx="4000000" cy="54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200"/>
              </a:lnSpc>
              <a:spcBef>
                <a:spcPct val="0"/>
              </a:spcBef>
            </a:pPr>
            <a:r>
              <a:rPr lang="en-US" b="true" sz="1800" spc="1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WEDNESDAY</a:t>
            </a:r>
          </a:p>
          <a:p>
            <a:pPr algn="l" marL="0" indent="0">
              <a:lnSpc>
                <a:spcPts val="4000"/>
              </a:lnSpc>
              <a:spcBef>
                <a:spcPct val="0"/>
              </a:spcBef>
            </a:pPr>
            <a:r>
              <a:rPr lang="en-US" b="true" sz="3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You Approve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Review posts and send back feedback or approval by Wednesday. One round of revisions included.</a:t>
            </a:r>
          </a:p>
        </p:txBody>
      </p:sp>
      <p:sp>
        <p:nvSpPr>
          <p:cNvPr name="WR1" id="12"/>
          <p:cNvSpPr>
            <a:spLocks noGrp="true"/>
          </p:cNvSpPr>
          <p:nvPr/>
        </p:nvSpPr>
        <p:spPr>
          <a:xfrm>
            <a:off x="5412463" y="5600000"/>
            <a:ext cx="38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W2" id="15"/>
          <p:cNvSpPr txBox="true"/>
          <p:nvPr/>
        </p:nvSpPr>
        <p:spPr>
          <a:xfrm rot="0">
            <a:off x="9662463" y="4600000"/>
            <a:ext cx="4000000" cy="54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200"/>
              </a:lnSpc>
              <a:spcBef>
                <a:spcPct val="0"/>
              </a:spcBef>
            </a:pPr>
            <a:r>
              <a:rPr lang="en-US" b="true" sz="1800" spc="1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THURSDAY</a:t>
            </a:r>
          </a:p>
          <a:p>
            <a:pPr algn="l" marL="0" indent="0">
              <a:lnSpc>
                <a:spcPts val="4000"/>
              </a:lnSpc>
              <a:spcBef>
                <a:spcPct val="0"/>
              </a:spcBef>
            </a:pPr>
            <a:r>
              <a:rPr lang="en-US" b="true" sz="3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Scheduled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Approved posts are loaded into SocialPilot and scheduled. You don’t touch a thing.</a:t>
            </a:r>
          </a:p>
        </p:txBody>
      </p:sp>
      <p:sp>
        <p:nvSpPr>
          <p:cNvPr name="WR2" id="14"/>
          <p:cNvSpPr>
            <a:spLocks noGrp="true"/>
          </p:cNvSpPr>
          <p:nvPr/>
        </p:nvSpPr>
        <p:spPr>
          <a:xfrm>
            <a:off x="9662463" y="5600000"/>
            <a:ext cx="38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W3" id="17"/>
          <p:cNvSpPr txBox="true"/>
          <p:nvPr/>
        </p:nvSpPr>
        <p:spPr>
          <a:xfrm rot="0">
            <a:off x="13912463" y="4600000"/>
            <a:ext cx="4000000" cy="54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200"/>
              </a:lnSpc>
              <a:spcBef>
                <a:spcPct val="0"/>
              </a:spcBef>
            </a:pPr>
            <a:r>
              <a:rPr lang="en-US" b="true" sz="1800" spc="1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FRIDAY–SUN</a:t>
            </a:r>
          </a:p>
          <a:p>
            <a:pPr algn="l" marL="0" indent="0">
              <a:lnSpc>
                <a:spcPts val="4000"/>
              </a:lnSpc>
              <a:spcBef>
                <a:spcPct val="0"/>
              </a:spcBef>
            </a:pPr>
            <a:r>
              <a:rPr lang="en-US" b="true" sz="3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Published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sz="21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Posts go live on schedule. I monitor engagement and flag anything that needs attention.</a:t>
            </a:r>
          </a:p>
        </p:txBody>
      </p:sp>
      <p:sp>
        <p:nvSpPr>
          <p:cNvPr name="WR3" id="16"/>
          <p:cNvSpPr>
            <a:spLocks noGrp="true"/>
          </p:cNvSpPr>
          <p:nvPr/>
        </p:nvSpPr>
        <p:spPr>
          <a:xfrm>
            <a:off x="13912463" y="5600000"/>
            <a:ext cx="38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CD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500000"/>
            <a:ext cx="16000000" cy="3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8000"/>
              </a:lnSpc>
              <a:spcBef>
                <a:spcPct val="0"/>
              </a:spcBef>
            </a:pPr>
            <a:r>
              <a:rPr lang="en-US" b="true" sz="7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APOLLO OUTREACH.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4200" strike="noStrike">
                <a:solidFill>
                  <a:srgbClr val="8A7D6B"/>
                </a:solidFill>
                <a:latin typeface="Amoresa"/>
                <a:ea typeface="Amoresa"/>
                <a:cs typeface="Amoresa"/>
                <a:sym typeface="Amoresa"/>
              </a:rPr>
              <a:t>Who we’re targeting and how the sequence works.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4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Left" id="7"/>
          <p:cNvSpPr txBox="true"/>
          <p:nvPr/>
        </p:nvSpPr>
        <p:spPr>
          <a:xfrm rot="0">
            <a:off x="1162463" y="4700000"/>
            <a:ext cx="7700000" cy="53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WHO WE’RE TARGETING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Benefits Brokers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Independent and regional brokers actively placing employer groups.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TPAs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Third-party administrators building or advising direct care programs.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HR Directors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Mid-market companies (100–500 employees) evaluating benefits redesign.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CFOs &amp; Finance Leaders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Decision-makers focused on cost reduction and claims control.</a:t>
            </a:r>
          </a:p>
          <a:p>
            <a:pPr algn="l">
              <a:lnSpc>
                <a:spcPts val="2400"/>
              </a:lnSpc>
            </a:pPr>
          </a:p>
        </p:txBody>
      </p:sp>
      <p:sp>
        <p:nvSpPr>
          <p:cNvPr name="Right" id="8"/>
          <p:cNvSpPr txBox="true"/>
          <p:nvPr/>
        </p:nvSpPr>
        <p:spPr>
          <a:xfrm rot="0">
            <a:off x="9462463" y="4700000"/>
            <a:ext cx="7700000" cy="53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b="true" sz="2200" spc="8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HOW THE SEQUENCE WORKS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1. Prospect List Built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50–75 qualified contacts loaded monthly — filtered by role, company size, and geography.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2. Sequence Loaded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3-touch email sequence — intro, value, follow-up — written in David Balat’s voice.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3. Replies Routed to DCA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Interested replies go directly to your team. I don’t respond on your behalf.</a:t>
            </a:r>
          </a:p>
          <a:p>
            <a:pPr algn="l">
              <a:lnSpc>
                <a:spcPts val="2400"/>
              </a:lnSpc>
            </a:pP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4. Monthly Report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Open rates, reply rates, and pipeline activity reviewed on the monthly strategy call.</a:t>
            </a:r>
          </a:p>
          <a:p>
            <a:pPr algn="l">
              <a:lnSpc>
                <a:spcPts val="24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400000"/>
            <a:ext cx="16000000" cy="30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5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 I NEED FROM YOU.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4200" strike="noStrike">
                <a:solidFill>
                  <a:srgbClr val="8A7D6B"/>
                </a:solidFill>
                <a:latin typeface="Amoresa"/>
                <a:ea typeface="Amoresa"/>
                <a:cs typeface="Amoresa"/>
                <a:sym typeface="Amoresa"/>
              </a:rPr>
              <a:t>Four things — the sooner I have them, the stronger the first posts.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3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I0" id="11"/>
          <p:cNvSpPr txBox="true"/>
          <p:nvPr/>
        </p:nvSpPr>
        <p:spPr>
          <a:xfrm rot="0">
            <a:off x="1162463" y="4700000"/>
            <a:ext cx="7700000" cy="2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4200"/>
              </a:lnSpc>
              <a:spcBef>
                <a:spcPct val="0"/>
              </a:spcBef>
            </a:pPr>
            <a:r>
              <a:rPr lang="en-US" b="true" sz="4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01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David’s Best Content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3–5 posts, emails, or speeches that feel most like David’s voice. These become my calibration baseline.</a:t>
            </a:r>
          </a:p>
          <a:p>
            <a:pPr algn="l" marL="0" indent="0">
              <a:lnSpc>
                <a:spcPts val="2400"/>
              </a:lnSpc>
              <a:spcBef>
                <a:spcPct val="0"/>
              </a:spcBef>
            </a:pPr>
            <a:r>
              <a:rPr lang="en-US" b="true" sz="1900" spc="3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→ Send via email or paste into Notion</a:t>
            </a:r>
          </a:p>
        </p:txBody>
      </p:sp>
      <p:sp>
        <p:nvSpPr>
          <p:cNvPr name="IR0" id="10"/>
          <p:cNvSpPr>
            <a:spLocks noGrp="true"/>
          </p:cNvSpPr>
          <p:nvPr/>
        </p:nvSpPr>
        <p:spPr>
          <a:xfrm>
            <a:off x="1162463" y="5200000"/>
            <a:ext cx="75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I1" id="13"/>
          <p:cNvSpPr txBox="true"/>
          <p:nvPr/>
        </p:nvSpPr>
        <p:spPr>
          <a:xfrm rot="0">
            <a:off x="9462463" y="4700000"/>
            <a:ext cx="7700000" cy="2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4200"/>
              </a:lnSpc>
              <a:spcBef>
                <a:spcPct val="0"/>
              </a:spcBef>
            </a:pPr>
            <a:r>
              <a:rPr lang="en-US" b="true" sz="4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02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Key Talking Points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What does DCA want every broker to know? What questions do you answer on every call? What misconceptions keep coming up?</a:t>
            </a:r>
          </a:p>
          <a:p>
            <a:pPr algn="l" marL="0" indent="0">
              <a:lnSpc>
                <a:spcPts val="2400"/>
              </a:lnSpc>
              <a:spcBef>
                <a:spcPct val="0"/>
              </a:spcBef>
            </a:pPr>
            <a:r>
              <a:rPr lang="en-US" b="true" sz="1900" spc="3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→ Bullet list or voice memo — both work</a:t>
            </a:r>
          </a:p>
        </p:txBody>
      </p:sp>
      <p:sp>
        <p:nvSpPr>
          <p:cNvPr name="IR1" id="12"/>
          <p:cNvSpPr>
            <a:spLocks noGrp="true"/>
          </p:cNvSpPr>
          <p:nvPr/>
        </p:nvSpPr>
        <p:spPr>
          <a:xfrm>
            <a:off x="9462463" y="5200000"/>
            <a:ext cx="75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I2" id="15"/>
          <p:cNvSpPr txBox="true"/>
          <p:nvPr/>
        </p:nvSpPr>
        <p:spPr>
          <a:xfrm rot="0">
            <a:off x="1162463" y="7300000"/>
            <a:ext cx="7700000" cy="2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4200"/>
              </a:lnSpc>
              <a:spcBef>
                <a:spcPct val="0"/>
              </a:spcBef>
            </a:pPr>
            <a:r>
              <a:rPr lang="en-US" b="true" sz="4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03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Photo &amp; Video Assets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Headshots of David and the team, event photos, any existing brand imagery you’d like to use or reference.</a:t>
            </a:r>
          </a:p>
          <a:p>
            <a:pPr algn="l" marL="0" indent="0">
              <a:lnSpc>
                <a:spcPts val="2400"/>
              </a:lnSpc>
              <a:spcBef>
                <a:spcPct val="0"/>
              </a:spcBef>
            </a:pPr>
            <a:r>
              <a:rPr lang="en-US" b="true" sz="1900" spc="3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→ Google Drive or Dropbox link</a:t>
            </a:r>
          </a:p>
        </p:txBody>
      </p:sp>
      <p:sp>
        <p:nvSpPr>
          <p:cNvPr name="IR2" id="14"/>
          <p:cNvSpPr>
            <a:spLocks noGrp="true"/>
          </p:cNvSpPr>
          <p:nvPr/>
        </p:nvSpPr>
        <p:spPr>
          <a:xfrm>
            <a:off x="1162463" y="7800000"/>
            <a:ext cx="75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I3" id="17"/>
          <p:cNvSpPr txBox="true"/>
          <p:nvPr/>
        </p:nvSpPr>
        <p:spPr>
          <a:xfrm rot="0">
            <a:off x="9462463" y="7300000"/>
            <a:ext cx="7700000" cy="22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4200"/>
              </a:lnSpc>
              <a:spcBef>
                <a:spcPct val="0"/>
              </a:spcBef>
            </a:pPr>
            <a:r>
              <a:rPr lang="en-US" b="true" sz="4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04</a:t>
            </a:r>
          </a:p>
          <a:p>
            <a:pPr algn="l" marL="0" indent="0">
              <a:lnSpc>
                <a:spcPts val="32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Apollo Target Profile</a:t>
            </a:r>
          </a:p>
          <a:p>
            <a:pPr algn="l" marL="0" indent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Ideal company size, geography, broker type, or TPA profile. Blacklist any active prospects I should skip.</a:t>
            </a:r>
          </a:p>
          <a:p>
            <a:pPr algn="l" marL="0" indent="0">
              <a:lnSpc>
                <a:spcPts val="2400"/>
              </a:lnSpc>
              <a:spcBef>
                <a:spcPct val="0"/>
              </a:spcBef>
            </a:pPr>
            <a:r>
              <a:rPr lang="en-US" b="true" sz="1900" spc="3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→ 15-minute call or email with details</a:t>
            </a:r>
          </a:p>
        </p:txBody>
      </p:sp>
      <p:sp>
        <p:nvSpPr>
          <p:cNvPr name="IR3" id="16"/>
          <p:cNvSpPr>
            <a:spLocks noGrp="true"/>
          </p:cNvSpPr>
          <p:nvPr/>
        </p:nvSpPr>
        <p:spPr>
          <a:xfrm>
            <a:off x="9462463" y="7800000"/>
            <a:ext cx="7500000" cy="18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P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DCA" id="3"/>
          <p:cNvSpPr txBox="true"/>
          <p:nvPr/>
        </p:nvSpPr>
        <p:spPr>
          <a:xfrm rot="0">
            <a:off x="7590540" y="891222"/>
            <a:ext cx="560000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Date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itle" id="5"/>
          <p:cNvSpPr txBox="true"/>
          <p:nvPr/>
        </p:nvSpPr>
        <p:spPr>
          <a:xfrm rot="0">
            <a:off x="1162463" y="1400000"/>
            <a:ext cx="16000000" cy="28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7500"/>
              </a:lnSpc>
              <a:spcBef>
                <a:spcPct val="0"/>
              </a:spcBef>
            </a:pPr>
            <a:r>
              <a:rPr lang="en-US" b="true" sz="7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GETTING TO FIRST POST.</a:t>
            </a:r>
          </a:p>
          <a:p>
            <a:pPr algn="l" marL="0" indent="0">
              <a:lnSpc>
                <a:spcPts val="5000"/>
              </a:lnSpc>
              <a:spcBef>
                <a:spcPct val="0"/>
              </a:spcBef>
            </a:pPr>
            <a:r>
              <a:rPr lang="en-US" sz="45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May 15 to June 30.</a:t>
            </a:r>
          </a:p>
        </p:txBody>
      </p:sp>
      <p:sp>
        <p:nvSpPr>
          <p:cNvPr name="Rule" id="6"/>
          <p:cNvSpPr>
            <a:spLocks noGrp="true"/>
          </p:cNvSpPr>
          <p:nvPr/>
        </p:nvSpPr>
        <p:spPr>
          <a:xfrm>
            <a:off x="1162463" y="4200000"/>
            <a:ext cx="15963074" cy="25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D0" id="10"/>
          <p:cNvSpPr txBox="true"/>
          <p:nvPr/>
        </p:nvSpPr>
        <p:spPr>
          <a:xfrm rot="0">
            <a:off x="1162463" y="4450000"/>
            <a:ext cx="2200000" cy="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15</a:t>
            </a:r>
          </a:p>
        </p:txBody>
      </p:sp>
      <p:sp>
        <p:nvSpPr>
          <p:cNvPr name="Dot0" id="11"/>
          <p:cNvSpPr>
            <a:spLocks noGrp="true"/>
          </p:cNvSpPr>
          <p:nvPr/>
        </p:nvSpPr>
        <p:spPr>
          <a:xfrm>
            <a:off x="3600000" y="4550000"/>
            <a:ext cx="120000" cy="12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/>
          <a:lstStyle/>
        </p:txBody>
      </p:sp>
      <p:sp>
        <p:nvSpPr>
          <p:cNvPr name="L0" id="12"/>
          <p:cNvSpPr txBox="true"/>
          <p:nvPr/>
        </p:nvSpPr>
        <p:spPr>
          <a:xfrm rot="0">
            <a:off x="3800000" y="4450000"/>
            <a:ext cx="13000000" cy="8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30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Kickoff Call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Today — scope confirmed, intake checklist shared with DCA team.</a:t>
            </a:r>
          </a:p>
        </p:txBody>
      </p:sp>
      <p:sp>
        <p:nvSpPr>
          <p:cNvPr name="RR0" id="13"/>
          <p:cNvSpPr>
            <a:spLocks noGrp="true"/>
          </p:cNvSpPr>
          <p:nvPr/>
        </p:nvSpPr>
        <p:spPr>
          <a:xfrm>
            <a:off x="3800000" y="5430000"/>
            <a:ext cx="13000000" cy="12000"/>
          </a:xfrm>
          <a:prstGeom prst="rect">
            <a:avLst/>
          </a:prstGeom>
          <a:solidFill>
            <a:srgbClr val="E8E2D8"/>
          </a:solidFill>
          <a:ln>
            <a:noFill/>
          </a:ln>
        </p:spPr>
        <p:txBody>
          <a:bodyPr/>
          <a:lstStyle/>
        </p:txBody>
      </p:sp>
      <p:sp>
        <p:nvSpPr>
          <p:cNvPr name="D1" id="13"/>
          <p:cNvSpPr txBox="true"/>
          <p:nvPr/>
        </p:nvSpPr>
        <p:spPr>
          <a:xfrm rot="0">
            <a:off x="1162463" y="5550000"/>
            <a:ext cx="2200000" cy="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2800"/>
              </a:lnSpc>
              <a:spcBef>
                <a:spcPct val="0"/>
              </a:spcBef>
            </a:pPr>
            <a:r>
              <a:rPr lang="en-US" sz="24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22</a:t>
            </a:r>
          </a:p>
        </p:txBody>
      </p:sp>
      <p:sp>
        <p:nvSpPr>
          <p:cNvPr name="Dot1" id="14"/>
          <p:cNvSpPr>
            <a:spLocks noGrp="true"/>
          </p:cNvSpPr>
          <p:nvPr/>
        </p:nvSpPr>
        <p:spPr>
          <a:xfrm>
            <a:off x="3600000" y="5650000"/>
            <a:ext cx="120000" cy="120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L1" id="15"/>
          <p:cNvSpPr txBox="true"/>
          <p:nvPr/>
        </p:nvSpPr>
        <p:spPr>
          <a:xfrm rot="0">
            <a:off x="3800000" y="5550000"/>
            <a:ext cx="13000000" cy="8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30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Intake Complete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Voice assets, talking points, and Apollo target profile received.</a:t>
            </a:r>
          </a:p>
        </p:txBody>
      </p:sp>
      <p:sp>
        <p:nvSpPr>
          <p:cNvPr name="RR1" id="16"/>
          <p:cNvSpPr>
            <a:spLocks noGrp="true"/>
          </p:cNvSpPr>
          <p:nvPr/>
        </p:nvSpPr>
        <p:spPr>
          <a:xfrm>
            <a:off x="3800000" y="6530000"/>
            <a:ext cx="13000000" cy="12000"/>
          </a:xfrm>
          <a:prstGeom prst="rect">
            <a:avLst/>
          </a:prstGeom>
          <a:solidFill>
            <a:srgbClr val="E8E2D8"/>
          </a:solidFill>
          <a:ln>
            <a:noFill/>
          </a:ln>
        </p:spPr>
        <p:txBody>
          <a:bodyPr/>
          <a:lstStyle/>
        </p:txBody>
      </p:sp>
      <p:sp>
        <p:nvSpPr>
          <p:cNvPr name="D2" id="16"/>
          <p:cNvSpPr txBox="true"/>
          <p:nvPr/>
        </p:nvSpPr>
        <p:spPr>
          <a:xfrm rot="0">
            <a:off x="1162463" y="6650000"/>
            <a:ext cx="2200000" cy="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2800"/>
              </a:lnSpc>
              <a:spcBef>
                <a:spcPct val="0"/>
              </a:spcBef>
            </a:pPr>
            <a:r>
              <a:rPr lang="en-US" sz="24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30</a:t>
            </a:r>
          </a:p>
        </p:txBody>
      </p:sp>
      <p:sp>
        <p:nvSpPr>
          <p:cNvPr name="Dot2" id="17"/>
          <p:cNvSpPr>
            <a:spLocks noGrp="true"/>
          </p:cNvSpPr>
          <p:nvPr/>
        </p:nvSpPr>
        <p:spPr>
          <a:xfrm>
            <a:off x="3600000" y="6750000"/>
            <a:ext cx="120000" cy="120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L2" id="18"/>
          <p:cNvSpPr txBox="true"/>
          <p:nvPr/>
        </p:nvSpPr>
        <p:spPr>
          <a:xfrm rot="0">
            <a:off x="3800000" y="6650000"/>
            <a:ext cx="13000000" cy="8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30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Calendar Delivered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First full content calendar submitted for your review and approval.</a:t>
            </a:r>
          </a:p>
        </p:txBody>
      </p:sp>
      <p:sp>
        <p:nvSpPr>
          <p:cNvPr name="RR2" id="19"/>
          <p:cNvSpPr>
            <a:spLocks noGrp="true"/>
          </p:cNvSpPr>
          <p:nvPr/>
        </p:nvSpPr>
        <p:spPr>
          <a:xfrm>
            <a:off x="3800000" y="7630000"/>
            <a:ext cx="13000000" cy="12000"/>
          </a:xfrm>
          <a:prstGeom prst="rect">
            <a:avLst/>
          </a:prstGeom>
          <a:solidFill>
            <a:srgbClr val="E8E2D8"/>
          </a:solidFill>
          <a:ln>
            <a:noFill/>
          </a:ln>
        </p:spPr>
        <p:txBody>
          <a:bodyPr/>
          <a:lstStyle/>
        </p:txBody>
      </p:sp>
      <p:sp>
        <p:nvSpPr>
          <p:cNvPr name="D3" id="19"/>
          <p:cNvSpPr txBox="true"/>
          <p:nvPr/>
        </p:nvSpPr>
        <p:spPr>
          <a:xfrm rot="0">
            <a:off x="1162463" y="7750000"/>
            <a:ext cx="2200000" cy="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2800"/>
              </a:lnSpc>
              <a:spcBef>
                <a:spcPct val="0"/>
              </a:spcBef>
            </a:pPr>
            <a:r>
              <a:rPr lang="en-US" b="true" sz="24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June 1</a:t>
            </a:r>
          </a:p>
        </p:txBody>
      </p:sp>
      <p:sp>
        <p:nvSpPr>
          <p:cNvPr name="Dot3" id="20"/>
          <p:cNvSpPr>
            <a:spLocks noGrp="true"/>
          </p:cNvSpPr>
          <p:nvPr/>
        </p:nvSpPr>
        <p:spPr>
          <a:xfrm>
            <a:off x="3600000" y="7850000"/>
            <a:ext cx="120000" cy="12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/>
          <a:lstStyle/>
        </p:txBody>
      </p:sp>
      <p:sp>
        <p:nvSpPr>
          <p:cNvPr name="L3" id="21"/>
          <p:cNvSpPr txBox="true"/>
          <p:nvPr/>
        </p:nvSpPr>
        <p:spPr>
          <a:xfrm rot="0">
            <a:off x="3800000" y="7750000"/>
            <a:ext cx="13000000" cy="8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30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Go Live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First posts scheduled · Apollo sequences active · Monthly rhythm begins.</a:t>
            </a:r>
          </a:p>
        </p:txBody>
      </p:sp>
      <p:sp>
        <p:nvSpPr>
          <p:cNvPr name="RR3" id="22"/>
          <p:cNvSpPr>
            <a:spLocks noGrp="true"/>
          </p:cNvSpPr>
          <p:nvPr/>
        </p:nvSpPr>
        <p:spPr>
          <a:xfrm>
            <a:off x="3800000" y="8730000"/>
            <a:ext cx="13000000" cy="12000"/>
          </a:xfrm>
          <a:prstGeom prst="rect">
            <a:avLst/>
          </a:prstGeom>
          <a:solidFill>
            <a:srgbClr val="E8E2D8"/>
          </a:solidFill>
          <a:ln>
            <a:noFill/>
          </a:ln>
        </p:spPr>
        <p:txBody>
          <a:bodyPr/>
          <a:lstStyle/>
        </p:txBody>
      </p:sp>
      <p:sp>
        <p:nvSpPr>
          <p:cNvPr name="D4" id="22"/>
          <p:cNvSpPr txBox="true"/>
          <p:nvPr/>
        </p:nvSpPr>
        <p:spPr>
          <a:xfrm rot="0">
            <a:off x="1162463" y="8850000"/>
            <a:ext cx="2200000" cy="90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>
              <a:lnSpc>
                <a:spcPts val="2800"/>
              </a:lnSpc>
              <a:spcBef>
                <a:spcPct val="0"/>
              </a:spcBef>
            </a:pPr>
            <a:r>
              <a:rPr lang="en-US" sz="2400" strike="noStrike">
                <a:solidFill>
                  <a:srgbClr val="8A7D6B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June 30</a:t>
            </a:r>
          </a:p>
        </p:txBody>
      </p:sp>
      <p:sp>
        <p:nvSpPr>
          <p:cNvPr name="Dot4" id="23"/>
          <p:cNvSpPr>
            <a:spLocks noGrp="true"/>
          </p:cNvSpPr>
          <p:nvPr/>
        </p:nvSpPr>
        <p:spPr>
          <a:xfrm>
            <a:off x="3600000" y="8950000"/>
            <a:ext cx="120000" cy="120000"/>
          </a:xfrm>
          <a:prstGeom prst="rect">
            <a:avLst/>
          </a:prstGeom>
          <a:solidFill>
            <a:srgbClr val="D6CDAE"/>
          </a:solidFill>
          <a:ln>
            <a:noFill/>
          </a:ln>
        </p:spPr>
        <p:txBody>
          <a:bodyPr/>
          <a:lstStyle/>
        </p:txBody>
      </p:sp>
      <p:sp>
        <p:nvSpPr>
          <p:cNvPr name="L4" id="24"/>
          <p:cNvSpPr txBox="true"/>
          <p:nvPr/>
        </p:nvSpPr>
        <p:spPr>
          <a:xfrm rot="0">
            <a:off x="3800000" y="8850000"/>
            <a:ext cx="13000000" cy="8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>
              <a:lnSpc>
                <a:spcPts val="300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First Strategy Check-In</a:t>
            </a:r>
          </a:p>
          <a:p>
            <a:pPr algn="l" marL="0" indent="0">
              <a:lnSpc>
                <a:spcPts val="26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30-minute review call — performance, messaging adjustments, July planning.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DAHJtFL_Z24</dc:identifier>
  <dcterms:modified xsi:type="dcterms:W3CDTF">2011-08-01T06:04:30Z</dcterms:modified>
  <cp:revision>1</cp:revision>
  <dc:title>HazelPiper Creative — DCA Social Media Strategy</dc:title>
</cp:coreProperties>
</file>