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Telegraf" charset="1" panose="00000500000000000000"/>
      <p:regular r:id="rId19"/>
    </p:embeddedFont>
    <p:embeddedFont>
      <p:font typeface="Montserrat Light" charset="1" panose="00000400000000000000"/>
      <p:regular r:id="rId20"/>
    </p:embeddedFont>
    <p:embeddedFont>
      <p:font typeface="Canva Sans Italics" charset="1" panose="020B0503030501040103"/>
      <p:regular r:id="rId21"/>
    </p:embeddedFont>
    <p:embeddedFont>
      <p:font typeface="Canva Sans Bold Italics" charset="1" panose="020B0803030501040103"/>
      <p:regular r:id="rId22"/>
    </p:embeddedFont>
    <p:embeddedFont>
      <p:font typeface="Canva Sans Bold" charset="1" panose="020B0803030501040103"/>
      <p:regular r:id="rId23"/>
    </p:embeddedFont>
    <p:embeddedFont>
      <p:font typeface="Lemonade Bold" charset="1" panose="01000503000000020003"/>
      <p:regular r:id="rId24"/>
    </p:embeddedFont>
    <p:embeddedFont>
      <p:font typeface="Cormorant Garamond Bold Italics" charset="1" panose="00000800000000000000"/>
      <p:regular r:id="rId25"/>
    </p:embeddedFont>
    <p:embeddedFont>
      <p:font typeface="Cormorant Garamond" charset="1" panose="00000500000000000000"/>
      <p:regular r:id="rId26"/>
    </p:embeddedFont>
    <p:embeddedFont>
      <p:font typeface="Montserrat Bold" charset="1" panose="00000800000000000000"/>
      <p:regular r:id="rId27"/>
    </p:embeddedFont>
    <p:embeddedFont>
      <p:font typeface="Canva Sans" charset="1" panose="020B0503030501040103"/>
      <p:regular r:id="rId28"/>
    </p:embeddedFont>
    <p:embeddedFont>
      <p:font typeface="Open Sans Light Italics" charset="1" panose="00000000000000000000"/>
      <p:regular r:id="rId29"/>
    </p:embeddedFont>
    <p:embeddedFont>
      <p:font typeface="Montserrat" charset="1" panose="00000500000000000000"/>
      <p:regular r:id="rId30"/>
    </p:embeddedFont>
    <p:embeddedFont>
      <p:font typeface="Montserrat Medium" charset="1" panose="00000600000000000000"/>
      <p:regular r:id="rId31"/>
    </p:embeddedFont>
    <p:embeddedFont>
      <p:font typeface="Open Sans Bold Italics" charset="1" panose="00000000000000000000"/>
      <p:regular r:id="rId32"/>
    </p:embeddedFont>
    <p:embeddedFont>
      <p:font typeface="Open Sans Italics" charset="1" panose="00000000000000000000"/>
      <p:regular r:id="rId33"/>
    </p:embeddedFont>
    <p:embeddedFont>
      <p:font typeface="Open Sans Semi-Bold Italics" charset="1" panose="00000000000000000000"/>
      <p:regular r:id="rId34"/>
    </p:embeddedFont>
    <p:embeddedFont>
      <p:font typeface="Open Sans" charset="1" panose="00000000000000000000"/>
      <p:regular r:id="rId35"/>
    </p:embeddedFont>
    <p:embeddedFont>
      <p:font typeface="Brittany" charset="1" panose="0000000000000000000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6.fntdata"/><Relationship Id="rId39" Type="http://schemas.openxmlformats.org/officeDocument/2006/relationships/customXml" Target="../customXml/item3.xml"/><Relationship Id="rId21" Type="http://schemas.openxmlformats.org/officeDocument/2006/relationships/font" Target="fonts/font21.fntdata"/><Relationship Id="rId34" Type="http://schemas.openxmlformats.org/officeDocument/2006/relationships/font" Target="fonts/font34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5.fntdata"/><Relationship Id="rId33" Type="http://schemas.openxmlformats.org/officeDocument/2006/relationships/font" Target="fonts/font33.fntdata"/><Relationship Id="rId7" Type="http://schemas.openxmlformats.org/officeDocument/2006/relationships/slide" Target="slides/slide2.xml"/><Relationship Id="rId38" Type="http://schemas.openxmlformats.org/officeDocument/2006/relationships/customXml" Target="../customXml/item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font" Target="fonts/font20.fntdata"/><Relationship Id="rId29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font" Target="fonts/font24.fntdata"/><Relationship Id="rId32" Type="http://schemas.openxmlformats.org/officeDocument/2006/relationships/font" Target="fonts/font32.fntdata"/><Relationship Id="rId6" Type="http://schemas.openxmlformats.org/officeDocument/2006/relationships/slide" Target="slides/slide1.xml"/><Relationship Id="rId37" Type="http://schemas.openxmlformats.org/officeDocument/2006/relationships/customXml" Target="../customXml/item1.xml"/><Relationship Id="rId15" Type="http://schemas.openxmlformats.org/officeDocument/2006/relationships/slide" Target="slides/slide10.xml"/><Relationship Id="rId23" Type="http://schemas.openxmlformats.org/officeDocument/2006/relationships/font" Target="fonts/font23.fntdata"/><Relationship Id="rId28" Type="http://schemas.openxmlformats.org/officeDocument/2006/relationships/font" Target="fonts/font28.fntdata"/><Relationship Id="rId36" Type="http://schemas.openxmlformats.org/officeDocument/2006/relationships/font" Target="fonts/font36.fntdata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19.fntdata"/><Relationship Id="rId31" Type="http://schemas.openxmlformats.org/officeDocument/2006/relationships/font" Target="fonts/font31.fntdata"/><Relationship Id="rId14" Type="http://schemas.openxmlformats.org/officeDocument/2006/relationships/slide" Target="slides/slide9.xml"/><Relationship Id="rId22" Type="http://schemas.openxmlformats.org/officeDocument/2006/relationships/font" Target="fonts/font22.fntdata"/><Relationship Id="rId27" Type="http://schemas.openxmlformats.org/officeDocument/2006/relationships/font" Target="fonts/font27.fntdata"/><Relationship Id="rId30" Type="http://schemas.openxmlformats.org/officeDocument/2006/relationships/font" Target="fonts/font30.fntdata"/><Relationship Id="rId35" Type="http://schemas.openxmlformats.org/officeDocument/2006/relationships/font" Target="fonts/font35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3" Type="http://schemas.openxmlformats.org/officeDocument/2006/relationships/viewProps" Target="viewProps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6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0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145444" y="0"/>
            <a:ext cx="5142556" cy="10287000"/>
            <a:chOff x="0" y="0"/>
            <a:chExt cx="1354418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5441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354418">
                  <a:moveTo>
                    <a:pt x="0" y="0"/>
                  </a:moveTo>
                  <a:lnTo>
                    <a:pt x="1354418" y="0"/>
                  </a:lnTo>
                  <a:lnTo>
                    <a:pt x="13544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34B7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76200"/>
              <a:ext cx="1354418" cy="27855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435706" y="664136"/>
            <a:ext cx="6705942" cy="7803278"/>
            <a:chOff x="0" y="0"/>
            <a:chExt cx="6985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8029"/>
              <a:ext cx="698500" cy="796743"/>
            </a:xfrm>
            <a:custGeom>
              <a:avLst/>
              <a:gdLst/>
              <a:ahLst/>
              <a:cxnLst/>
              <a:rect r="r" b="b" t="t" l="l"/>
              <a:pathLst>
                <a:path h="796743" w="698500">
                  <a:moveTo>
                    <a:pt x="374977" y="6939"/>
                  </a:moveTo>
                  <a:lnTo>
                    <a:pt x="672773" y="180203"/>
                  </a:lnTo>
                  <a:cubicBezTo>
                    <a:pt x="688701" y="189470"/>
                    <a:pt x="698500" y="206507"/>
                    <a:pt x="698500" y="224935"/>
                  </a:cubicBezTo>
                  <a:lnTo>
                    <a:pt x="698500" y="571807"/>
                  </a:lnTo>
                  <a:cubicBezTo>
                    <a:pt x="698500" y="590234"/>
                    <a:pt x="688701" y="607272"/>
                    <a:pt x="672773" y="616539"/>
                  </a:cubicBezTo>
                  <a:lnTo>
                    <a:pt x="374977" y="789803"/>
                  </a:lnTo>
                  <a:cubicBezTo>
                    <a:pt x="359073" y="799056"/>
                    <a:pt x="339427" y="799056"/>
                    <a:pt x="323523" y="789803"/>
                  </a:cubicBezTo>
                  <a:lnTo>
                    <a:pt x="25727" y="616539"/>
                  </a:lnTo>
                  <a:cubicBezTo>
                    <a:pt x="9799" y="607272"/>
                    <a:pt x="0" y="590234"/>
                    <a:pt x="0" y="571807"/>
                  </a:cubicBezTo>
                  <a:lnTo>
                    <a:pt x="0" y="224935"/>
                  </a:lnTo>
                  <a:cubicBezTo>
                    <a:pt x="0" y="206507"/>
                    <a:pt x="9799" y="189470"/>
                    <a:pt x="25727" y="180203"/>
                  </a:cubicBezTo>
                  <a:lnTo>
                    <a:pt x="323523" y="6939"/>
                  </a:lnTo>
                  <a:cubicBezTo>
                    <a:pt x="339427" y="-2314"/>
                    <a:pt x="359073" y="-2314"/>
                    <a:pt x="374977" y="6939"/>
                  </a:cubicBezTo>
                  <a:close/>
                </a:path>
              </a:pathLst>
            </a:custGeom>
            <a:blipFill>
              <a:blip r:embed="rId2"/>
              <a:stretch>
                <a:fillRect l="-7032" t="0" r="-7032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0" y="952500"/>
            <a:ext cx="9144000" cy="434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33372C"/>
                </a:solidFill>
                <a:latin typeface="Telegraf"/>
                <a:ea typeface="Telegraf"/>
                <a:cs typeface="Telegraf"/>
                <a:sym typeface="Telegraf"/>
              </a:rPr>
              <a:t>ZENITH RISK STRATEGIES CONFERENCE SUMMER SERIES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72156" y="3999198"/>
            <a:ext cx="9117491" cy="2469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08"/>
              </a:lnSpc>
            </a:pPr>
            <a:r>
              <a:rPr lang="en-US" sz="9508" spc="-285">
                <a:solidFill>
                  <a:srgbClr val="33372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BUCA VS BLUEBONNETS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9003030"/>
            <a:ext cx="4635640" cy="434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271">
                <a:solidFill>
                  <a:srgbClr val="33372C"/>
                </a:solidFill>
                <a:latin typeface="Telegraf"/>
                <a:ea typeface="Telegraf"/>
                <a:cs typeface="Telegraf"/>
                <a:sym typeface="Telegraf"/>
              </a:rPr>
              <a:t>04.23.2026 | The Statler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4671451" y="5817975"/>
            <a:ext cx="5175698" cy="6022630"/>
            <a:chOff x="0" y="0"/>
            <a:chExt cx="6985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10402"/>
              <a:ext cx="698500" cy="791995"/>
            </a:xfrm>
            <a:custGeom>
              <a:avLst/>
              <a:gdLst/>
              <a:ahLst/>
              <a:cxnLst/>
              <a:rect r="r" b="b" t="t" l="l"/>
              <a:pathLst>
                <a:path h="791995" w="698500">
                  <a:moveTo>
                    <a:pt x="382583" y="8992"/>
                  </a:moveTo>
                  <a:lnTo>
                    <a:pt x="665167" y="173404"/>
                  </a:lnTo>
                  <a:cubicBezTo>
                    <a:pt x="685804" y="185411"/>
                    <a:pt x="698500" y="207486"/>
                    <a:pt x="698500" y="231362"/>
                  </a:cubicBezTo>
                  <a:lnTo>
                    <a:pt x="698500" y="560634"/>
                  </a:lnTo>
                  <a:cubicBezTo>
                    <a:pt x="698500" y="584510"/>
                    <a:pt x="685804" y="606585"/>
                    <a:pt x="665167" y="618592"/>
                  </a:cubicBezTo>
                  <a:lnTo>
                    <a:pt x="382583" y="783004"/>
                  </a:lnTo>
                  <a:cubicBezTo>
                    <a:pt x="361978" y="794993"/>
                    <a:pt x="336522" y="794993"/>
                    <a:pt x="315917" y="783004"/>
                  </a:cubicBezTo>
                  <a:lnTo>
                    <a:pt x="33333" y="618592"/>
                  </a:lnTo>
                  <a:cubicBezTo>
                    <a:pt x="12696" y="606585"/>
                    <a:pt x="0" y="584510"/>
                    <a:pt x="0" y="560634"/>
                  </a:cubicBezTo>
                  <a:lnTo>
                    <a:pt x="0" y="231362"/>
                  </a:lnTo>
                  <a:cubicBezTo>
                    <a:pt x="0" y="207486"/>
                    <a:pt x="12696" y="185411"/>
                    <a:pt x="33333" y="173404"/>
                  </a:cubicBezTo>
                  <a:lnTo>
                    <a:pt x="315917" y="8992"/>
                  </a:lnTo>
                  <a:cubicBezTo>
                    <a:pt x="336522" y="-2997"/>
                    <a:pt x="361978" y="-2997"/>
                    <a:pt x="382583" y="8992"/>
                  </a:cubicBezTo>
                  <a:close/>
                </a:path>
              </a:pathLst>
            </a:custGeom>
            <a:blipFill>
              <a:blip r:embed="rId3"/>
              <a:stretch>
                <a:fillRect l="0" t="-1313" r="0" b="-31061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4930366" y="-418662"/>
            <a:ext cx="4657867" cy="3938709"/>
            <a:chOff x="0" y="0"/>
            <a:chExt cx="731744" cy="61876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11101"/>
              <a:ext cx="731744" cy="596564"/>
            </a:xfrm>
            <a:custGeom>
              <a:avLst/>
              <a:gdLst/>
              <a:ahLst/>
              <a:cxnLst/>
              <a:rect r="r" b="b" t="t" l="l"/>
              <a:pathLst>
                <a:path h="596564" w="731744">
                  <a:moveTo>
                    <a:pt x="403334" y="9705"/>
                  </a:moveTo>
                  <a:lnTo>
                    <a:pt x="694283" y="171293"/>
                  </a:lnTo>
                  <a:cubicBezTo>
                    <a:pt x="717404" y="184135"/>
                    <a:pt x="731744" y="208503"/>
                    <a:pt x="731744" y="234950"/>
                  </a:cubicBezTo>
                  <a:lnTo>
                    <a:pt x="731744" y="361613"/>
                  </a:lnTo>
                  <a:cubicBezTo>
                    <a:pt x="731744" y="388061"/>
                    <a:pt x="717404" y="412429"/>
                    <a:pt x="694283" y="425270"/>
                  </a:cubicBezTo>
                  <a:lnTo>
                    <a:pt x="403334" y="586859"/>
                  </a:lnTo>
                  <a:cubicBezTo>
                    <a:pt x="380035" y="599799"/>
                    <a:pt x="351709" y="599799"/>
                    <a:pt x="328411" y="586859"/>
                  </a:cubicBezTo>
                  <a:lnTo>
                    <a:pt x="37462" y="425270"/>
                  </a:lnTo>
                  <a:cubicBezTo>
                    <a:pt x="14340" y="412429"/>
                    <a:pt x="0" y="388061"/>
                    <a:pt x="0" y="361613"/>
                  </a:cubicBezTo>
                  <a:lnTo>
                    <a:pt x="0" y="234950"/>
                  </a:lnTo>
                  <a:cubicBezTo>
                    <a:pt x="0" y="208503"/>
                    <a:pt x="14340" y="184135"/>
                    <a:pt x="37462" y="171293"/>
                  </a:cubicBezTo>
                  <a:lnTo>
                    <a:pt x="328411" y="9705"/>
                  </a:lnTo>
                  <a:cubicBezTo>
                    <a:pt x="351709" y="-3235"/>
                    <a:pt x="380035" y="-3235"/>
                    <a:pt x="403334" y="9705"/>
                  </a:cubicBezTo>
                  <a:close/>
                </a:path>
              </a:pathLst>
            </a:custGeom>
            <a:blipFill>
              <a:blip r:embed="rId4"/>
              <a:stretch>
                <a:fillRect l="-62211" t="-28256" r="-41418" b="-37955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5391877" y="8985837"/>
            <a:ext cx="544927" cy="544927"/>
          </a:xfrm>
          <a:custGeom>
            <a:avLst/>
            <a:gdLst/>
            <a:ahLst/>
            <a:cxnLst/>
            <a:rect r="r" b="b" t="t" l="l"/>
            <a:pathLst>
              <a:path h="544927" w="544927">
                <a:moveTo>
                  <a:pt x="0" y="0"/>
                </a:moveTo>
                <a:lnTo>
                  <a:pt x="544927" y="0"/>
                </a:lnTo>
                <a:lnTo>
                  <a:pt x="544927" y="544926"/>
                </a:lnTo>
                <a:lnTo>
                  <a:pt x="0" y="5449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0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11088" y="7396297"/>
            <a:ext cx="9181384" cy="2587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999"/>
              </a:lnSpc>
            </a:pPr>
            <a:r>
              <a:rPr lang="en-US" sz="9999" spc="-299">
                <a:solidFill>
                  <a:srgbClr val="33372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DECISON FRAMEWORK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3145444" y="0"/>
            <a:ext cx="5142556" cy="10287000"/>
            <a:chOff x="0" y="0"/>
            <a:chExt cx="1354418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41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354418">
                  <a:moveTo>
                    <a:pt x="0" y="0"/>
                  </a:moveTo>
                  <a:lnTo>
                    <a:pt x="1354418" y="0"/>
                  </a:lnTo>
                  <a:lnTo>
                    <a:pt x="13544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34B7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1354418" cy="27855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144000" y="786819"/>
            <a:ext cx="6705942" cy="7803278"/>
            <a:chOff x="0" y="0"/>
            <a:chExt cx="6985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8029"/>
              <a:ext cx="698500" cy="796743"/>
            </a:xfrm>
            <a:custGeom>
              <a:avLst/>
              <a:gdLst/>
              <a:ahLst/>
              <a:cxnLst/>
              <a:rect r="r" b="b" t="t" l="l"/>
              <a:pathLst>
                <a:path h="796743" w="698500">
                  <a:moveTo>
                    <a:pt x="374977" y="6939"/>
                  </a:moveTo>
                  <a:lnTo>
                    <a:pt x="672773" y="180203"/>
                  </a:lnTo>
                  <a:cubicBezTo>
                    <a:pt x="688701" y="189470"/>
                    <a:pt x="698500" y="206507"/>
                    <a:pt x="698500" y="224935"/>
                  </a:cubicBezTo>
                  <a:lnTo>
                    <a:pt x="698500" y="571807"/>
                  </a:lnTo>
                  <a:cubicBezTo>
                    <a:pt x="698500" y="590234"/>
                    <a:pt x="688701" y="607272"/>
                    <a:pt x="672773" y="616539"/>
                  </a:cubicBezTo>
                  <a:lnTo>
                    <a:pt x="374977" y="789803"/>
                  </a:lnTo>
                  <a:cubicBezTo>
                    <a:pt x="359073" y="799056"/>
                    <a:pt x="339427" y="799056"/>
                    <a:pt x="323523" y="789803"/>
                  </a:cubicBezTo>
                  <a:lnTo>
                    <a:pt x="25727" y="616539"/>
                  </a:lnTo>
                  <a:cubicBezTo>
                    <a:pt x="9799" y="607272"/>
                    <a:pt x="0" y="590234"/>
                    <a:pt x="0" y="571807"/>
                  </a:cubicBezTo>
                  <a:lnTo>
                    <a:pt x="0" y="224935"/>
                  </a:lnTo>
                  <a:cubicBezTo>
                    <a:pt x="0" y="206507"/>
                    <a:pt x="9799" y="189470"/>
                    <a:pt x="25727" y="180203"/>
                  </a:cubicBezTo>
                  <a:lnTo>
                    <a:pt x="323523" y="6939"/>
                  </a:lnTo>
                  <a:cubicBezTo>
                    <a:pt x="339427" y="-2314"/>
                    <a:pt x="359073" y="-2314"/>
                    <a:pt x="374977" y="6939"/>
                  </a:cubicBezTo>
                  <a:close/>
                </a:path>
              </a:pathLst>
            </a:custGeom>
            <a:blipFill>
              <a:blip r:embed="rId2"/>
              <a:stretch>
                <a:fillRect l="-125722" t="-25928" r="-94522" b="-15471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4975530" y="7864475"/>
            <a:ext cx="4567541" cy="5314957"/>
            <a:chOff x="0" y="0"/>
            <a:chExt cx="6985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11787"/>
              <a:ext cx="698500" cy="789225"/>
            </a:xfrm>
            <a:custGeom>
              <a:avLst/>
              <a:gdLst/>
              <a:ahLst/>
              <a:cxnLst/>
              <a:rect r="r" b="b" t="t" l="l"/>
              <a:pathLst>
                <a:path h="789225" w="698500">
                  <a:moveTo>
                    <a:pt x="387021" y="10189"/>
                  </a:moveTo>
                  <a:lnTo>
                    <a:pt x="660729" y="169437"/>
                  </a:lnTo>
                  <a:cubicBezTo>
                    <a:pt x="684114" y="183043"/>
                    <a:pt x="698500" y="208057"/>
                    <a:pt x="698500" y="235112"/>
                  </a:cubicBezTo>
                  <a:lnTo>
                    <a:pt x="698500" y="554114"/>
                  </a:lnTo>
                  <a:cubicBezTo>
                    <a:pt x="698500" y="581169"/>
                    <a:pt x="684114" y="606183"/>
                    <a:pt x="660729" y="619789"/>
                  </a:cubicBezTo>
                  <a:lnTo>
                    <a:pt x="387021" y="779037"/>
                  </a:lnTo>
                  <a:cubicBezTo>
                    <a:pt x="363673" y="792622"/>
                    <a:pt x="334827" y="792622"/>
                    <a:pt x="311479" y="779037"/>
                  </a:cubicBezTo>
                  <a:lnTo>
                    <a:pt x="37771" y="619789"/>
                  </a:lnTo>
                  <a:cubicBezTo>
                    <a:pt x="14386" y="606183"/>
                    <a:pt x="0" y="581169"/>
                    <a:pt x="0" y="554114"/>
                  </a:cubicBezTo>
                  <a:lnTo>
                    <a:pt x="0" y="235112"/>
                  </a:lnTo>
                  <a:cubicBezTo>
                    <a:pt x="0" y="208057"/>
                    <a:pt x="14386" y="183043"/>
                    <a:pt x="37771" y="169437"/>
                  </a:cubicBezTo>
                  <a:lnTo>
                    <a:pt x="311479" y="10189"/>
                  </a:lnTo>
                  <a:cubicBezTo>
                    <a:pt x="334827" y="-3396"/>
                    <a:pt x="363673" y="-3396"/>
                    <a:pt x="387021" y="10189"/>
                  </a:cubicBezTo>
                  <a:close/>
                </a:path>
              </a:pathLst>
            </a:custGeom>
            <a:solidFill>
              <a:srgbClr val="F1F0E8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2932481" y="981075"/>
            <a:ext cx="4106242" cy="495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b="true" sz="2999" i="true">
                <a:solidFill>
                  <a:srgbClr val="33372C"/>
                </a:solidFill>
                <a:latin typeface="Open Sans Semi-Bold Italics"/>
                <a:ea typeface="Open Sans Semi-Bold Italics"/>
                <a:cs typeface="Open Sans Semi-Bold Italics"/>
                <a:sym typeface="Open Sans Semi-Bold Italics"/>
              </a:rPr>
              <a:t>WE EVALUATE COST ON: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11088" y="1544137"/>
            <a:ext cx="8749027" cy="5652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90" indent="-226695" lvl="1">
              <a:lnSpc>
                <a:spcPts val="2940"/>
              </a:lnSpc>
              <a:buAutoNum type="arabicPeriod" startAt="1"/>
            </a:pPr>
            <a:r>
              <a:rPr lang="en-US" sz="2100">
                <a:solidFill>
                  <a:srgbClr val="33372C"/>
                </a:solidFill>
                <a:latin typeface="Open Sans"/>
                <a:ea typeface="Open Sans"/>
                <a:cs typeface="Open Sans"/>
                <a:sym typeface="Open Sans"/>
              </a:rPr>
              <a:t>Cost</a:t>
            </a:r>
          </a:p>
          <a:p>
            <a:pPr algn="just" marL="453390" indent="-226695" lvl="1">
              <a:lnSpc>
                <a:spcPts val="2940"/>
              </a:lnSpc>
              <a:buAutoNum type="arabicPeriod" startAt="1"/>
            </a:pPr>
            <a:r>
              <a:rPr lang="en-US" sz="2100">
                <a:solidFill>
                  <a:srgbClr val="33372C"/>
                </a:solidFill>
                <a:latin typeface="Open Sans"/>
                <a:ea typeface="Open Sans"/>
                <a:cs typeface="Open Sans"/>
                <a:sym typeface="Open Sans"/>
              </a:rPr>
              <a:t>Executive feel</a:t>
            </a:r>
          </a:p>
          <a:p>
            <a:pPr algn="just" marL="453390" indent="-226695" lvl="1">
              <a:lnSpc>
                <a:spcPts val="2940"/>
              </a:lnSpc>
              <a:buAutoNum type="arabicPeriod" startAt="1"/>
            </a:pPr>
            <a:r>
              <a:rPr lang="en-US" sz="2100">
                <a:solidFill>
                  <a:srgbClr val="33372C"/>
                </a:solidFill>
                <a:latin typeface="Open Sans"/>
                <a:ea typeface="Open Sans"/>
                <a:cs typeface="Open Sans"/>
                <a:sym typeface="Open Sans"/>
              </a:rPr>
              <a:t>Accessibility</a:t>
            </a:r>
          </a:p>
          <a:p>
            <a:pPr algn="just" marL="453390" indent="-226695" lvl="1">
              <a:lnSpc>
                <a:spcPts val="2940"/>
              </a:lnSpc>
              <a:buAutoNum type="arabicPeriod" startAt="1"/>
            </a:pPr>
            <a:r>
              <a:rPr lang="en-US" sz="2100">
                <a:solidFill>
                  <a:srgbClr val="33372C"/>
                </a:solidFill>
                <a:latin typeface="Open Sans"/>
                <a:ea typeface="Open Sans"/>
                <a:cs typeface="Open Sans"/>
                <a:sym typeface="Open Sans"/>
              </a:rPr>
              <a:t>Brand Alignment</a:t>
            </a:r>
          </a:p>
          <a:p>
            <a:pPr algn="just" marL="453390" indent="-226695" lvl="1">
              <a:lnSpc>
                <a:spcPts val="2940"/>
              </a:lnSpc>
              <a:buAutoNum type="arabicPeriod" startAt="1"/>
            </a:pPr>
            <a:r>
              <a:rPr lang="en-US" sz="2100">
                <a:solidFill>
                  <a:srgbClr val="33372C"/>
                </a:solidFill>
                <a:latin typeface="Open Sans"/>
                <a:ea typeface="Open Sans"/>
                <a:cs typeface="Open Sans"/>
                <a:sym typeface="Open Sans"/>
              </a:rPr>
              <a:t>F&amp;B Minimum Risk</a:t>
            </a:r>
          </a:p>
          <a:p>
            <a:pPr algn="just">
              <a:lnSpc>
                <a:spcPts val="2940"/>
              </a:lnSpc>
            </a:pPr>
          </a:p>
          <a:p>
            <a:pPr algn="ctr">
              <a:lnSpc>
                <a:spcPts val="3359"/>
              </a:lnSpc>
            </a:pPr>
            <a:r>
              <a:rPr lang="en-US" b="true" sz="2399" i="true">
                <a:solidFill>
                  <a:srgbClr val="33372C"/>
                </a:solidFill>
                <a:latin typeface="Open Sans Semi-Bold Italics"/>
                <a:ea typeface="Open Sans Semi-Bold Italics"/>
                <a:cs typeface="Open Sans Semi-Bold Italics"/>
                <a:sym typeface="Open Sans Semi-Bold Italics"/>
              </a:rPr>
              <a:t>THE STATLER’S STRENGTHS: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33372C"/>
                </a:solidFill>
                <a:latin typeface="Open Sans"/>
                <a:ea typeface="Open Sans"/>
                <a:cs typeface="Open Sans"/>
                <a:sym typeface="Open Sans"/>
              </a:rPr>
              <a:t>low room rental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33372C"/>
                </a:solidFill>
                <a:latin typeface="Open Sans"/>
                <a:ea typeface="Open Sans"/>
                <a:cs typeface="Open Sans"/>
                <a:sym typeface="Open Sans"/>
              </a:rPr>
              <a:t>manageable minimum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33372C"/>
                </a:solidFill>
                <a:latin typeface="Open Sans"/>
                <a:ea typeface="Open Sans"/>
                <a:cs typeface="Open Sans"/>
                <a:sym typeface="Open Sans"/>
              </a:rPr>
              <a:t>downtown access</a:t>
            </a:r>
          </a:p>
          <a:p>
            <a:pPr algn="just">
              <a:lnSpc>
                <a:spcPts val="2940"/>
              </a:lnSpc>
            </a:pPr>
          </a:p>
          <a:p>
            <a:pPr algn="ctr">
              <a:lnSpc>
                <a:spcPts val="3359"/>
              </a:lnSpc>
            </a:pPr>
            <a:r>
              <a:rPr lang="en-US" b="true" sz="2399" i="true">
                <a:solidFill>
                  <a:srgbClr val="33372C"/>
                </a:solidFill>
                <a:latin typeface="Open Sans Semi-Bold Italics"/>
                <a:ea typeface="Open Sans Semi-Bold Italics"/>
                <a:cs typeface="Open Sans Semi-Bold Italics"/>
                <a:sym typeface="Open Sans Semi-Bold Italics"/>
              </a:rPr>
              <a:t>TO NEGOTIATE: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33372C"/>
                </a:solidFill>
                <a:latin typeface="Open Sans"/>
                <a:ea typeface="Open Sans"/>
                <a:cs typeface="Open Sans"/>
                <a:sym typeface="Open Sans"/>
              </a:rPr>
              <a:t>27% service fee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33372C"/>
                </a:solidFill>
                <a:latin typeface="Open Sans"/>
                <a:ea typeface="Open Sans"/>
                <a:cs typeface="Open Sans"/>
                <a:sym typeface="Open Sans"/>
              </a:rPr>
              <a:t>parking cost</a:t>
            </a:r>
          </a:p>
          <a:p>
            <a:pPr algn="just">
              <a:lnSpc>
                <a:spcPts val="2940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0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662275" y="0"/>
            <a:ext cx="6625725" cy="10287000"/>
            <a:chOff x="0" y="0"/>
            <a:chExt cx="1745047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45047" cy="2709333"/>
            </a:xfrm>
            <a:custGeom>
              <a:avLst/>
              <a:gdLst/>
              <a:ahLst/>
              <a:cxnLst/>
              <a:rect r="r" b="b" t="t" l="l"/>
              <a:pathLst>
                <a:path h="2709333" w="1745047">
                  <a:moveTo>
                    <a:pt x="0" y="0"/>
                  </a:moveTo>
                  <a:lnTo>
                    <a:pt x="1745047" y="0"/>
                  </a:lnTo>
                  <a:lnTo>
                    <a:pt x="174504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34B7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76200"/>
              <a:ext cx="1745047" cy="27855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2946055" y="2572817"/>
            <a:ext cx="4527100" cy="4721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599"/>
              </a:lnSpc>
            </a:pPr>
            <a:r>
              <a:rPr lang="en-US" sz="9999" spc="-299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EVENT TEAM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76449" y="950717"/>
            <a:ext cx="2419956" cy="2815949"/>
            <a:chOff x="0" y="0"/>
            <a:chExt cx="6985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14832"/>
              <a:ext cx="698500" cy="783136"/>
            </a:xfrm>
            <a:custGeom>
              <a:avLst/>
              <a:gdLst/>
              <a:ahLst/>
              <a:cxnLst/>
              <a:rect r="r" b="b" t="t" l="l"/>
              <a:pathLst>
                <a:path h="783136" w="698500">
                  <a:moveTo>
                    <a:pt x="396777" y="12820"/>
                  </a:moveTo>
                  <a:lnTo>
                    <a:pt x="650973" y="160716"/>
                  </a:lnTo>
                  <a:cubicBezTo>
                    <a:pt x="680398" y="177836"/>
                    <a:pt x="698500" y="209311"/>
                    <a:pt x="698500" y="243354"/>
                  </a:cubicBezTo>
                  <a:lnTo>
                    <a:pt x="698500" y="539782"/>
                  </a:lnTo>
                  <a:cubicBezTo>
                    <a:pt x="698500" y="573825"/>
                    <a:pt x="680398" y="605300"/>
                    <a:pt x="650973" y="622420"/>
                  </a:cubicBezTo>
                  <a:lnTo>
                    <a:pt x="396777" y="770316"/>
                  </a:lnTo>
                  <a:cubicBezTo>
                    <a:pt x="367398" y="787409"/>
                    <a:pt x="331102" y="787409"/>
                    <a:pt x="301723" y="770316"/>
                  </a:cubicBezTo>
                  <a:lnTo>
                    <a:pt x="47527" y="622420"/>
                  </a:lnTo>
                  <a:cubicBezTo>
                    <a:pt x="18102" y="605300"/>
                    <a:pt x="0" y="573825"/>
                    <a:pt x="0" y="539782"/>
                  </a:cubicBezTo>
                  <a:lnTo>
                    <a:pt x="0" y="243354"/>
                  </a:lnTo>
                  <a:cubicBezTo>
                    <a:pt x="0" y="209311"/>
                    <a:pt x="18102" y="177836"/>
                    <a:pt x="47527" y="160716"/>
                  </a:cubicBezTo>
                  <a:lnTo>
                    <a:pt x="301723" y="12820"/>
                  </a:lnTo>
                  <a:cubicBezTo>
                    <a:pt x="331102" y="-4273"/>
                    <a:pt x="367398" y="-4273"/>
                    <a:pt x="396777" y="12820"/>
                  </a:cubicBezTo>
                  <a:close/>
                </a:path>
              </a:pathLst>
            </a:custGeom>
            <a:blipFill>
              <a:blip r:embed="rId2"/>
              <a:stretch>
                <a:fillRect l="-95137" t="-29436" r="-51657" b="-164416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3195060" y="969767"/>
            <a:ext cx="1985710" cy="386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69"/>
              </a:lnSpc>
            </a:pPr>
            <a:r>
              <a:rPr lang="en-US" sz="2699">
                <a:solidFill>
                  <a:srgbClr val="33372C"/>
                </a:solidFill>
                <a:latin typeface="Brittany"/>
                <a:ea typeface="Brittany"/>
                <a:cs typeface="Brittany"/>
                <a:sym typeface="Brittany"/>
              </a:rPr>
              <a:t>Gwen Diede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091185" y="456052"/>
            <a:ext cx="7267825" cy="342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b="true" sz="2599" spc="-77">
                <a:solidFill>
                  <a:srgbClr val="33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EVENT DIRECTOR | MARKETING | OPERATIONS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7239917" y="3941459"/>
            <a:ext cx="3668807" cy="3519630"/>
            <a:chOff x="0" y="0"/>
            <a:chExt cx="84725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8249"/>
              <a:ext cx="847250" cy="796303"/>
            </a:xfrm>
            <a:custGeom>
              <a:avLst/>
              <a:gdLst/>
              <a:ahLst/>
              <a:cxnLst/>
              <a:rect r="r" b="b" t="t" l="l"/>
              <a:pathLst>
                <a:path h="796303" w="847250">
                  <a:moveTo>
                    <a:pt x="456327" y="7437"/>
                  </a:moveTo>
                  <a:lnTo>
                    <a:pt x="814548" y="179265"/>
                  </a:lnTo>
                  <a:cubicBezTo>
                    <a:pt x="834535" y="188852"/>
                    <a:pt x="847250" y="209053"/>
                    <a:pt x="847250" y="231220"/>
                  </a:cubicBezTo>
                  <a:lnTo>
                    <a:pt x="847250" y="565082"/>
                  </a:lnTo>
                  <a:cubicBezTo>
                    <a:pt x="847250" y="587249"/>
                    <a:pt x="834535" y="607450"/>
                    <a:pt x="814548" y="617037"/>
                  </a:cubicBezTo>
                  <a:lnTo>
                    <a:pt x="456327" y="788865"/>
                  </a:lnTo>
                  <a:cubicBezTo>
                    <a:pt x="435653" y="798781"/>
                    <a:pt x="411597" y="798781"/>
                    <a:pt x="390923" y="788865"/>
                  </a:cubicBezTo>
                  <a:lnTo>
                    <a:pt x="32702" y="617037"/>
                  </a:lnTo>
                  <a:cubicBezTo>
                    <a:pt x="12715" y="607450"/>
                    <a:pt x="0" y="587249"/>
                    <a:pt x="0" y="565082"/>
                  </a:cubicBezTo>
                  <a:lnTo>
                    <a:pt x="0" y="231220"/>
                  </a:lnTo>
                  <a:cubicBezTo>
                    <a:pt x="0" y="209053"/>
                    <a:pt x="12715" y="188852"/>
                    <a:pt x="32702" y="179265"/>
                  </a:cubicBezTo>
                  <a:lnTo>
                    <a:pt x="390923" y="7437"/>
                  </a:lnTo>
                  <a:cubicBezTo>
                    <a:pt x="411597" y="-2479"/>
                    <a:pt x="435653" y="-2479"/>
                    <a:pt x="456327" y="7437"/>
                  </a:cubicBezTo>
                  <a:close/>
                </a:path>
              </a:pathLst>
            </a:custGeom>
            <a:blipFill>
              <a:blip r:embed="rId3"/>
              <a:stretch>
                <a:fillRect l="-81865" t="-1035" r="-64308" b="-1035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289100" y="5002237"/>
            <a:ext cx="4614610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33372C"/>
                </a:solidFill>
                <a:latin typeface="Brittany"/>
                <a:ea typeface="Brittany"/>
                <a:cs typeface="Brittany"/>
                <a:sym typeface="Brittany"/>
              </a:rPr>
              <a:t>Thomas Wagner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89100" y="4467787"/>
            <a:ext cx="5354916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72">
                <a:solidFill>
                  <a:srgbClr val="33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CEO &amp; FOUNDER | LEAD SPEAKER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81218" y="7286067"/>
            <a:ext cx="3593028" cy="3519630"/>
            <a:chOff x="0" y="0"/>
            <a:chExt cx="82975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8582"/>
              <a:ext cx="829750" cy="795635"/>
            </a:xfrm>
            <a:custGeom>
              <a:avLst/>
              <a:gdLst/>
              <a:ahLst/>
              <a:cxnLst/>
              <a:rect r="r" b="b" t="t" l="l"/>
              <a:pathLst>
                <a:path h="795635" w="829750">
                  <a:moveTo>
                    <a:pt x="448134" y="7708"/>
                  </a:moveTo>
                  <a:lnTo>
                    <a:pt x="796491" y="178328"/>
                  </a:lnTo>
                  <a:cubicBezTo>
                    <a:pt x="816846" y="188298"/>
                    <a:pt x="829750" y="208986"/>
                    <a:pt x="829750" y="231652"/>
                  </a:cubicBezTo>
                  <a:lnTo>
                    <a:pt x="829750" y="563984"/>
                  </a:lnTo>
                  <a:cubicBezTo>
                    <a:pt x="829750" y="586650"/>
                    <a:pt x="816846" y="607338"/>
                    <a:pt x="796491" y="617308"/>
                  </a:cubicBezTo>
                  <a:lnTo>
                    <a:pt x="448134" y="787928"/>
                  </a:lnTo>
                  <a:cubicBezTo>
                    <a:pt x="427152" y="798205"/>
                    <a:pt x="402598" y="798205"/>
                    <a:pt x="381616" y="787928"/>
                  </a:cubicBezTo>
                  <a:lnTo>
                    <a:pt x="33259" y="617308"/>
                  </a:lnTo>
                  <a:cubicBezTo>
                    <a:pt x="12904" y="607338"/>
                    <a:pt x="0" y="586650"/>
                    <a:pt x="0" y="563984"/>
                  </a:cubicBezTo>
                  <a:lnTo>
                    <a:pt x="0" y="231652"/>
                  </a:lnTo>
                  <a:cubicBezTo>
                    <a:pt x="0" y="208986"/>
                    <a:pt x="12904" y="188298"/>
                    <a:pt x="33259" y="178328"/>
                  </a:cubicBezTo>
                  <a:lnTo>
                    <a:pt x="381616" y="7708"/>
                  </a:lnTo>
                  <a:cubicBezTo>
                    <a:pt x="402598" y="-2569"/>
                    <a:pt x="427152" y="-2569"/>
                    <a:pt x="448134" y="7708"/>
                  </a:cubicBezTo>
                  <a:close/>
                </a:path>
              </a:pathLst>
            </a:custGeom>
            <a:blipFill>
              <a:blip r:embed="rId3"/>
              <a:stretch>
                <a:fillRect l="-83591" t="-1078" r="-67773" b="-1078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4210277" y="8547344"/>
            <a:ext cx="3029640" cy="386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69"/>
              </a:lnSpc>
            </a:pPr>
            <a:r>
              <a:rPr lang="en-US" sz="2699">
                <a:solidFill>
                  <a:srgbClr val="33372C"/>
                </a:solidFill>
                <a:latin typeface="Brittany"/>
                <a:ea typeface="Brittany"/>
                <a:cs typeface="Brittany"/>
                <a:sym typeface="Brittany"/>
              </a:rPr>
              <a:t>Maya Puna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061450" y="7925557"/>
            <a:ext cx="5297560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72">
                <a:solidFill>
                  <a:srgbClr val="33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STATLER EVENT MANAGER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4975530" y="8148219"/>
            <a:ext cx="4567541" cy="5314957"/>
            <a:chOff x="0" y="0"/>
            <a:chExt cx="6985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11787"/>
              <a:ext cx="698500" cy="789225"/>
            </a:xfrm>
            <a:custGeom>
              <a:avLst/>
              <a:gdLst/>
              <a:ahLst/>
              <a:cxnLst/>
              <a:rect r="r" b="b" t="t" l="l"/>
              <a:pathLst>
                <a:path h="789225" w="698500">
                  <a:moveTo>
                    <a:pt x="387021" y="10189"/>
                  </a:moveTo>
                  <a:lnTo>
                    <a:pt x="660729" y="169437"/>
                  </a:lnTo>
                  <a:cubicBezTo>
                    <a:pt x="684114" y="183043"/>
                    <a:pt x="698500" y="208057"/>
                    <a:pt x="698500" y="235112"/>
                  </a:cubicBezTo>
                  <a:lnTo>
                    <a:pt x="698500" y="554114"/>
                  </a:lnTo>
                  <a:cubicBezTo>
                    <a:pt x="698500" y="581169"/>
                    <a:pt x="684114" y="606183"/>
                    <a:pt x="660729" y="619789"/>
                  </a:cubicBezTo>
                  <a:lnTo>
                    <a:pt x="387021" y="779037"/>
                  </a:lnTo>
                  <a:cubicBezTo>
                    <a:pt x="363673" y="792622"/>
                    <a:pt x="334827" y="792622"/>
                    <a:pt x="311479" y="779037"/>
                  </a:cubicBezTo>
                  <a:lnTo>
                    <a:pt x="37771" y="619789"/>
                  </a:lnTo>
                  <a:cubicBezTo>
                    <a:pt x="14386" y="606183"/>
                    <a:pt x="0" y="581169"/>
                    <a:pt x="0" y="554114"/>
                  </a:cubicBezTo>
                  <a:lnTo>
                    <a:pt x="0" y="235112"/>
                  </a:lnTo>
                  <a:cubicBezTo>
                    <a:pt x="0" y="208057"/>
                    <a:pt x="14386" y="183043"/>
                    <a:pt x="37771" y="169437"/>
                  </a:cubicBezTo>
                  <a:lnTo>
                    <a:pt x="311479" y="10189"/>
                  </a:lnTo>
                  <a:cubicBezTo>
                    <a:pt x="334827" y="-3396"/>
                    <a:pt x="363673" y="-3396"/>
                    <a:pt x="387021" y="10189"/>
                  </a:cubicBezTo>
                  <a:close/>
                </a:path>
              </a:pathLst>
            </a:custGeom>
            <a:solidFill>
              <a:srgbClr val="F1F0E8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378505" y="-3496092"/>
            <a:ext cx="4567541" cy="5314957"/>
            <a:chOff x="0" y="0"/>
            <a:chExt cx="6985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11787"/>
              <a:ext cx="698500" cy="789225"/>
            </a:xfrm>
            <a:custGeom>
              <a:avLst/>
              <a:gdLst/>
              <a:ahLst/>
              <a:cxnLst/>
              <a:rect r="r" b="b" t="t" l="l"/>
              <a:pathLst>
                <a:path h="789225" w="698500">
                  <a:moveTo>
                    <a:pt x="387021" y="10189"/>
                  </a:moveTo>
                  <a:lnTo>
                    <a:pt x="660729" y="169437"/>
                  </a:lnTo>
                  <a:cubicBezTo>
                    <a:pt x="684114" y="183043"/>
                    <a:pt x="698500" y="208057"/>
                    <a:pt x="698500" y="235112"/>
                  </a:cubicBezTo>
                  <a:lnTo>
                    <a:pt x="698500" y="554114"/>
                  </a:lnTo>
                  <a:cubicBezTo>
                    <a:pt x="698500" y="581169"/>
                    <a:pt x="684114" y="606183"/>
                    <a:pt x="660729" y="619789"/>
                  </a:cubicBezTo>
                  <a:lnTo>
                    <a:pt x="387021" y="779037"/>
                  </a:lnTo>
                  <a:cubicBezTo>
                    <a:pt x="363673" y="792622"/>
                    <a:pt x="334827" y="792622"/>
                    <a:pt x="311479" y="779037"/>
                  </a:cubicBezTo>
                  <a:lnTo>
                    <a:pt x="37771" y="619789"/>
                  </a:lnTo>
                  <a:cubicBezTo>
                    <a:pt x="14386" y="606183"/>
                    <a:pt x="0" y="581169"/>
                    <a:pt x="0" y="554114"/>
                  </a:cubicBezTo>
                  <a:lnTo>
                    <a:pt x="0" y="235112"/>
                  </a:lnTo>
                  <a:cubicBezTo>
                    <a:pt x="0" y="208057"/>
                    <a:pt x="14386" y="183043"/>
                    <a:pt x="37771" y="169437"/>
                  </a:cubicBezTo>
                  <a:lnTo>
                    <a:pt x="311479" y="10189"/>
                  </a:lnTo>
                  <a:cubicBezTo>
                    <a:pt x="334827" y="-3396"/>
                    <a:pt x="363673" y="-3396"/>
                    <a:pt x="387021" y="10189"/>
                  </a:cubicBezTo>
                  <a:close/>
                </a:path>
              </a:pathLst>
            </a:custGeom>
            <a:solidFill>
              <a:srgbClr val="33372C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3076317" y="1476936"/>
            <a:ext cx="3760378" cy="3126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Venue negotiation</a:t>
            </a:r>
          </a:p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Budget control</a:t>
            </a:r>
          </a:p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Speaker coordination</a:t>
            </a:r>
          </a:p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Agenda execution</a:t>
            </a:r>
          </a:p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Run of Show</a:t>
            </a:r>
          </a:p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Onsite command</a:t>
            </a:r>
          </a:p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Social media </a:t>
            </a:r>
          </a:p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speaker liaison</a:t>
            </a:r>
          </a:p>
          <a:p>
            <a:pPr algn="l">
              <a:lnSpc>
                <a:spcPts val="2519"/>
              </a:lnSpc>
            </a:pPr>
          </a:p>
          <a:p>
            <a:pPr algn="l">
              <a:lnSpc>
                <a:spcPts val="2519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3300581" y="4909747"/>
            <a:ext cx="3760378" cy="1554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strategic framing</a:t>
            </a:r>
          </a:p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opening &amp; closing </a:t>
            </a:r>
          </a:p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panel moderation</a:t>
            </a:r>
          </a:p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relationship development</a:t>
            </a:r>
          </a:p>
          <a:p>
            <a:pPr algn="l">
              <a:lnSpc>
                <a:spcPts val="2519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5725097" y="1509395"/>
            <a:ext cx="3760378" cy="2811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registration</a:t>
            </a:r>
          </a:p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event timekeeping</a:t>
            </a:r>
          </a:p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AV coordination</a:t>
            </a:r>
          </a:p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speaker management</a:t>
            </a:r>
          </a:p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LinkedIn strategy</a:t>
            </a:r>
          </a:p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direct broker outreach</a:t>
            </a:r>
          </a:p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registration tracker</a:t>
            </a:r>
          </a:p>
          <a:p>
            <a:pPr algn="l" marL="388617" indent="-194308" lvl="1">
              <a:lnSpc>
                <a:spcPts val="2519"/>
              </a:lnSpc>
              <a:buFont typeface="Arial"/>
              <a:buChar char="•"/>
            </a:pPr>
            <a:r>
              <a:rPr lang="en-US" sz="17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post-event recap</a:t>
            </a:r>
          </a:p>
          <a:p>
            <a:pPr algn="l">
              <a:lnSpc>
                <a:spcPts val="2519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0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5674884"/>
            <a:ext cx="8544857" cy="1373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40"/>
              </a:lnSpc>
            </a:pPr>
            <a:r>
              <a:rPr lang="en-US" sz="2400">
                <a:solidFill>
                  <a:srgbClr val="33372C"/>
                </a:solidFill>
                <a:latin typeface="Telegraf"/>
                <a:ea typeface="Telegraf"/>
                <a:cs typeface="Telegraf"/>
                <a:sym typeface="Telegraf"/>
              </a:rPr>
              <a:t>That is the explanation of the project that will be worked on, this project has great potential to meet the needs of the growing market and achieve significant profits in a short time.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7937501"/>
            <a:ext cx="9045442" cy="1320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 spc="-299">
                <a:solidFill>
                  <a:srgbClr val="33372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CONCLUSION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1857327" y="827999"/>
            <a:ext cx="7417267" cy="8631002"/>
            <a:chOff x="0" y="0"/>
            <a:chExt cx="6985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7259"/>
              <a:ext cx="698500" cy="798283"/>
            </a:xfrm>
            <a:custGeom>
              <a:avLst/>
              <a:gdLst/>
              <a:ahLst/>
              <a:cxnLst/>
              <a:rect r="r" b="b" t="t" l="l"/>
              <a:pathLst>
                <a:path h="798283" w="698500">
                  <a:moveTo>
                    <a:pt x="372509" y="6274"/>
                  </a:moveTo>
                  <a:lnTo>
                    <a:pt x="675241" y="182408"/>
                  </a:lnTo>
                  <a:cubicBezTo>
                    <a:pt x="689641" y="190787"/>
                    <a:pt x="698500" y="206190"/>
                    <a:pt x="698500" y="222851"/>
                  </a:cubicBezTo>
                  <a:lnTo>
                    <a:pt x="698500" y="575431"/>
                  </a:lnTo>
                  <a:cubicBezTo>
                    <a:pt x="698500" y="592092"/>
                    <a:pt x="689641" y="607495"/>
                    <a:pt x="675241" y="615874"/>
                  </a:cubicBezTo>
                  <a:lnTo>
                    <a:pt x="372509" y="792008"/>
                  </a:lnTo>
                  <a:cubicBezTo>
                    <a:pt x="358131" y="800374"/>
                    <a:pt x="340369" y="800374"/>
                    <a:pt x="325991" y="792008"/>
                  </a:cubicBezTo>
                  <a:lnTo>
                    <a:pt x="23259" y="615874"/>
                  </a:lnTo>
                  <a:cubicBezTo>
                    <a:pt x="8859" y="607495"/>
                    <a:pt x="0" y="592092"/>
                    <a:pt x="0" y="575431"/>
                  </a:cubicBezTo>
                  <a:lnTo>
                    <a:pt x="0" y="222851"/>
                  </a:lnTo>
                  <a:cubicBezTo>
                    <a:pt x="0" y="206190"/>
                    <a:pt x="8859" y="190787"/>
                    <a:pt x="23259" y="182408"/>
                  </a:cubicBezTo>
                  <a:lnTo>
                    <a:pt x="325991" y="6274"/>
                  </a:lnTo>
                  <a:cubicBezTo>
                    <a:pt x="340369" y="-2092"/>
                    <a:pt x="358131" y="-2092"/>
                    <a:pt x="372509" y="6274"/>
                  </a:cubicBezTo>
                  <a:close/>
                </a:path>
              </a:pathLst>
            </a:custGeom>
            <a:solidFill>
              <a:srgbClr val="134B70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5761410" y="-7505649"/>
            <a:ext cx="8648163" cy="10063317"/>
            <a:chOff x="0" y="0"/>
            <a:chExt cx="6985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6226"/>
              <a:ext cx="698500" cy="800349"/>
            </a:xfrm>
            <a:custGeom>
              <a:avLst/>
              <a:gdLst/>
              <a:ahLst/>
              <a:cxnLst/>
              <a:rect r="r" b="b" t="t" l="l"/>
              <a:pathLst>
                <a:path h="800349" w="698500">
                  <a:moveTo>
                    <a:pt x="369199" y="5381"/>
                  </a:moveTo>
                  <a:lnTo>
                    <a:pt x="678551" y="185367"/>
                  </a:lnTo>
                  <a:cubicBezTo>
                    <a:pt x="690902" y="192553"/>
                    <a:pt x="698500" y="205765"/>
                    <a:pt x="698500" y="220054"/>
                  </a:cubicBezTo>
                  <a:lnTo>
                    <a:pt x="698500" y="580294"/>
                  </a:lnTo>
                  <a:cubicBezTo>
                    <a:pt x="698500" y="594583"/>
                    <a:pt x="690902" y="607795"/>
                    <a:pt x="678551" y="614981"/>
                  </a:cubicBezTo>
                  <a:lnTo>
                    <a:pt x="369199" y="794967"/>
                  </a:lnTo>
                  <a:cubicBezTo>
                    <a:pt x="356867" y="802142"/>
                    <a:pt x="341633" y="802142"/>
                    <a:pt x="329301" y="794967"/>
                  </a:cubicBezTo>
                  <a:lnTo>
                    <a:pt x="19949" y="614981"/>
                  </a:lnTo>
                  <a:cubicBezTo>
                    <a:pt x="7598" y="607795"/>
                    <a:pt x="0" y="594583"/>
                    <a:pt x="0" y="580294"/>
                  </a:cubicBezTo>
                  <a:lnTo>
                    <a:pt x="0" y="220054"/>
                  </a:lnTo>
                  <a:cubicBezTo>
                    <a:pt x="0" y="205765"/>
                    <a:pt x="7598" y="192553"/>
                    <a:pt x="19949" y="185367"/>
                  </a:cubicBezTo>
                  <a:lnTo>
                    <a:pt x="329301" y="5381"/>
                  </a:lnTo>
                  <a:cubicBezTo>
                    <a:pt x="341633" y="-1794"/>
                    <a:pt x="356867" y="-1794"/>
                    <a:pt x="369199" y="5381"/>
                  </a:cubicBezTo>
                  <a:close/>
                </a:path>
              </a:pathLst>
            </a:custGeom>
            <a:solidFill>
              <a:srgbClr val="33372C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074142" y="-2740755"/>
            <a:ext cx="8670863" cy="10089732"/>
            <a:chOff x="0" y="0"/>
            <a:chExt cx="6985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6209"/>
              <a:ext cx="698500" cy="800381"/>
            </a:xfrm>
            <a:custGeom>
              <a:avLst/>
              <a:gdLst/>
              <a:ahLst/>
              <a:cxnLst/>
              <a:rect r="r" b="b" t="t" l="l"/>
              <a:pathLst>
                <a:path h="800381" w="698500">
                  <a:moveTo>
                    <a:pt x="369147" y="5367"/>
                  </a:moveTo>
                  <a:lnTo>
                    <a:pt x="678603" y="185415"/>
                  </a:lnTo>
                  <a:cubicBezTo>
                    <a:pt x="690922" y="192582"/>
                    <a:pt x="698500" y="205759"/>
                    <a:pt x="698500" y="220010"/>
                  </a:cubicBezTo>
                  <a:lnTo>
                    <a:pt x="698500" y="580372"/>
                  </a:lnTo>
                  <a:cubicBezTo>
                    <a:pt x="698500" y="594623"/>
                    <a:pt x="690922" y="607800"/>
                    <a:pt x="678603" y="614967"/>
                  </a:cubicBezTo>
                  <a:lnTo>
                    <a:pt x="369147" y="795015"/>
                  </a:lnTo>
                  <a:cubicBezTo>
                    <a:pt x="356847" y="802171"/>
                    <a:pt x="341653" y="802171"/>
                    <a:pt x="329353" y="795015"/>
                  </a:cubicBezTo>
                  <a:lnTo>
                    <a:pt x="19897" y="614967"/>
                  </a:lnTo>
                  <a:cubicBezTo>
                    <a:pt x="7578" y="607800"/>
                    <a:pt x="0" y="594623"/>
                    <a:pt x="0" y="580372"/>
                  </a:cubicBezTo>
                  <a:lnTo>
                    <a:pt x="0" y="220010"/>
                  </a:lnTo>
                  <a:cubicBezTo>
                    <a:pt x="0" y="205759"/>
                    <a:pt x="7578" y="192582"/>
                    <a:pt x="19897" y="185415"/>
                  </a:cubicBezTo>
                  <a:lnTo>
                    <a:pt x="329353" y="5367"/>
                  </a:lnTo>
                  <a:cubicBezTo>
                    <a:pt x="341653" y="-1789"/>
                    <a:pt x="356847" y="-1789"/>
                    <a:pt x="369147" y="5367"/>
                  </a:cubicBezTo>
                  <a:close/>
                </a:path>
              </a:pathLst>
            </a:custGeom>
            <a:blipFill>
              <a:blip r:embed="rId2"/>
              <a:stretch>
                <a:fillRect l="-99298" t="-775" r="-99298" b="-775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4975530" y="6366399"/>
            <a:ext cx="4567541" cy="5314957"/>
            <a:chOff x="0" y="0"/>
            <a:chExt cx="6985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11787"/>
              <a:ext cx="698500" cy="789225"/>
            </a:xfrm>
            <a:custGeom>
              <a:avLst/>
              <a:gdLst/>
              <a:ahLst/>
              <a:cxnLst/>
              <a:rect r="r" b="b" t="t" l="l"/>
              <a:pathLst>
                <a:path h="789225" w="698500">
                  <a:moveTo>
                    <a:pt x="387021" y="10189"/>
                  </a:moveTo>
                  <a:lnTo>
                    <a:pt x="660729" y="169437"/>
                  </a:lnTo>
                  <a:cubicBezTo>
                    <a:pt x="684114" y="183043"/>
                    <a:pt x="698500" y="208057"/>
                    <a:pt x="698500" y="235112"/>
                  </a:cubicBezTo>
                  <a:lnTo>
                    <a:pt x="698500" y="554114"/>
                  </a:lnTo>
                  <a:cubicBezTo>
                    <a:pt x="698500" y="581169"/>
                    <a:pt x="684114" y="606183"/>
                    <a:pt x="660729" y="619789"/>
                  </a:cubicBezTo>
                  <a:lnTo>
                    <a:pt x="387021" y="779037"/>
                  </a:lnTo>
                  <a:cubicBezTo>
                    <a:pt x="363673" y="792622"/>
                    <a:pt x="334827" y="792622"/>
                    <a:pt x="311479" y="779037"/>
                  </a:cubicBezTo>
                  <a:lnTo>
                    <a:pt x="37771" y="619789"/>
                  </a:lnTo>
                  <a:cubicBezTo>
                    <a:pt x="14386" y="606183"/>
                    <a:pt x="0" y="581169"/>
                    <a:pt x="0" y="554114"/>
                  </a:cubicBezTo>
                  <a:lnTo>
                    <a:pt x="0" y="235112"/>
                  </a:lnTo>
                  <a:cubicBezTo>
                    <a:pt x="0" y="208057"/>
                    <a:pt x="14386" y="183043"/>
                    <a:pt x="37771" y="169437"/>
                  </a:cubicBezTo>
                  <a:lnTo>
                    <a:pt x="311479" y="10189"/>
                  </a:lnTo>
                  <a:cubicBezTo>
                    <a:pt x="334827" y="-3396"/>
                    <a:pt x="363673" y="-3396"/>
                    <a:pt x="387021" y="10189"/>
                  </a:cubicBezTo>
                  <a:close/>
                </a:path>
              </a:pathLst>
            </a:custGeom>
            <a:blipFill>
              <a:blip r:embed="rId2"/>
              <a:stretch>
                <a:fillRect l="-99298" t="-1493" r="-99298" b="-1493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028700" y="1028700"/>
            <a:ext cx="1528968" cy="1528968"/>
          </a:xfrm>
          <a:custGeom>
            <a:avLst/>
            <a:gdLst/>
            <a:ahLst/>
            <a:cxnLst/>
            <a:rect r="r" b="b" t="t" l="l"/>
            <a:pathLst>
              <a:path h="1528968" w="1528968">
                <a:moveTo>
                  <a:pt x="0" y="0"/>
                </a:moveTo>
                <a:lnTo>
                  <a:pt x="1528968" y="0"/>
                </a:lnTo>
                <a:lnTo>
                  <a:pt x="1528968" y="1528968"/>
                </a:lnTo>
                <a:lnTo>
                  <a:pt x="0" y="1528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34B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7985760"/>
            <a:ext cx="4629512" cy="1272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+ 123-456-7890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www.reallygreatsite.com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123 Anywhere St., Anycity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314450"/>
            <a:ext cx="7703470" cy="390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00"/>
              </a:lnSpc>
            </a:pPr>
            <a:r>
              <a:rPr lang="en-US" sz="15000" spc="-45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THANK YOU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3145444" y="0"/>
            <a:ext cx="5142556" cy="10287000"/>
            <a:chOff x="0" y="0"/>
            <a:chExt cx="1354418" cy="27093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5441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354418">
                  <a:moveTo>
                    <a:pt x="0" y="0"/>
                  </a:moveTo>
                  <a:lnTo>
                    <a:pt x="1354418" y="0"/>
                  </a:lnTo>
                  <a:lnTo>
                    <a:pt x="13544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1F0E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1354418" cy="27855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792473" y="1241861"/>
            <a:ext cx="6705942" cy="7803278"/>
            <a:chOff x="0" y="0"/>
            <a:chExt cx="6985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8029"/>
              <a:ext cx="698500" cy="796743"/>
            </a:xfrm>
            <a:custGeom>
              <a:avLst/>
              <a:gdLst/>
              <a:ahLst/>
              <a:cxnLst/>
              <a:rect r="r" b="b" t="t" l="l"/>
              <a:pathLst>
                <a:path h="796743" w="698500">
                  <a:moveTo>
                    <a:pt x="374977" y="6939"/>
                  </a:moveTo>
                  <a:lnTo>
                    <a:pt x="672773" y="180203"/>
                  </a:lnTo>
                  <a:cubicBezTo>
                    <a:pt x="688701" y="189470"/>
                    <a:pt x="698500" y="206507"/>
                    <a:pt x="698500" y="224935"/>
                  </a:cubicBezTo>
                  <a:lnTo>
                    <a:pt x="698500" y="571807"/>
                  </a:lnTo>
                  <a:cubicBezTo>
                    <a:pt x="698500" y="590234"/>
                    <a:pt x="688701" y="607272"/>
                    <a:pt x="672773" y="616539"/>
                  </a:cubicBezTo>
                  <a:lnTo>
                    <a:pt x="374977" y="789803"/>
                  </a:lnTo>
                  <a:cubicBezTo>
                    <a:pt x="359073" y="799056"/>
                    <a:pt x="339427" y="799056"/>
                    <a:pt x="323523" y="789803"/>
                  </a:cubicBezTo>
                  <a:lnTo>
                    <a:pt x="25727" y="616539"/>
                  </a:lnTo>
                  <a:cubicBezTo>
                    <a:pt x="9799" y="607272"/>
                    <a:pt x="0" y="590234"/>
                    <a:pt x="0" y="571807"/>
                  </a:cubicBezTo>
                  <a:lnTo>
                    <a:pt x="0" y="224935"/>
                  </a:lnTo>
                  <a:cubicBezTo>
                    <a:pt x="0" y="206507"/>
                    <a:pt x="9799" y="189470"/>
                    <a:pt x="25727" y="180203"/>
                  </a:cubicBezTo>
                  <a:lnTo>
                    <a:pt x="323523" y="6939"/>
                  </a:lnTo>
                  <a:cubicBezTo>
                    <a:pt x="339427" y="-2314"/>
                    <a:pt x="359073" y="-2314"/>
                    <a:pt x="374977" y="6939"/>
                  </a:cubicBezTo>
                  <a:close/>
                </a:path>
              </a:pathLst>
            </a:custGeom>
            <a:blipFill>
              <a:blip r:embed="rId2"/>
              <a:stretch>
                <a:fillRect l="-99298" t="-1007" r="-99298" b="-1007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3870784" y="8134050"/>
            <a:ext cx="3222002" cy="3749239"/>
            <a:chOff x="0" y="0"/>
            <a:chExt cx="6985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16710"/>
              <a:ext cx="698500" cy="779380"/>
            </a:xfrm>
            <a:custGeom>
              <a:avLst/>
              <a:gdLst/>
              <a:ahLst/>
              <a:cxnLst/>
              <a:rect r="r" b="b" t="t" l="l"/>
              <a:pathLst>
                <a:path h="779380" w="698500">
                  <a:moveTo>
                    <a:pt x="402795" y="14443"/>
                  </a:moveTo>
                  <a:lnTo>
                    <a:pt x="644955" y="155337"/>
                  </a:lnTo>
                  <a:cubicBezTo>
                    <a:pt x="678106" y="174624"/>
                    <a:pt x="698500" y="210085"/>
                    <a:pt x="698500" y="248438"/>
                  </a:cubicBezTo>
                  <a:lnTo>
                    <a:pt x="698500" y="530942"/>
                  </a:lnTo>
                  <a:cubicBezTo>
                    <a:pt x="698500" y="569295"/>
                    <a:pt x="678106" y="604756"/>
                    <a:pt x="644955" y="624043"/>
                  </a:cubicBezTo>
                  <a:lnTo>
                    <a:pt x="402795" y="764937"/>
                  </a:lnTo>
                  <a:cubicBezTo>
                    <a:pt x="369696" y="784194"/>
                    <a:pt x="328804" y="784194"/>
                    <a:pt x="295705" y="764937"/>
                  </a:cubicBezTo>
                  <a:lnTo>
                    <a:pt x="53545" y="624043"/>
                  </a:lnTo>
                  <a:cubicBezTo>
                    <a:pt x="20394" y="604756"/>
                    <a:pt x="0" y="569295"/>
                    <a:pt x="0" y="530942"/>
                  </a:cubicBezTo>
                  <a:lnTo>
                    <a:pt x="0" y="248438"/>
                  </a:lnTo>
                  <a:cubicBezTo>
                    <a:pt x="0" y="210085"/>
                    <a:pt x="20394" y="174624"/>
                    <a:pt x="53545" y="155337"/>
                  </a:cubicBezTo>
                  <a:lnTo>
                    <a:pt x="295705" y="14443"/>
                  </a:lnTo>
                  <a:cubicBezTo>
                    <a:pt x="328804" y="-4814"/>
                    <a:pt x="369696" y="-4814"/>
                    <a:pt x="402795" y="14443"/>
                  </a:cubicBezTo>
                  <a:close/>
                </a:path>
              </a:pathLst>
            </a:custGeom>
            <a:blipFill>
              <a:blip r:embed="rId2"/>
              <a:stretch>
                <a:fillRect l="-99298" t="-2144" r="-99298" b="-2144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589647" y="-1671835"/>
            <a:ext cx="3222002" cy="3749239"/>
            <a:chOff x="0" y="0"/>
            <a:chExt cx="6985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16710"/>
              <a:ext cx="698500" cy="779380"/>
            </a:xfrm>
            <a:custGeom>
              <a:avLst/>
              <a:gdLst/>
              <a:ahLst/>
              <a:cxnLst/>
              <a:rect r="r" b="b" t="t" l="l"/>
              <a:pathLst>
                <a:path h="779380" w="698500">
                  <a:moveTo>
                    <a:pt x="402795" y="14443"/>
                  </a:moveTo>
                  <a:lnTo>
                    <a:pt x="644955" y="155337"/>
                  </a:lnTo>
                  <a:cubicBezTo>
                    <a:pt x="678106" y="174624"/>
                    <a:pt x="698500" y="210085"/>
                    <a:pt x="698500" y="248438"/>
                  </a:cubicBezTo>
                  <a:lnTo>
                    <a:pt x="698500" y="530942"/>
                  </a:lnTo>
                  <a:cubicBezTo>
                    <a:pt x="698500" y="569295"/>
                    <a:pt x="678106" y="604756"/>
                    <a:pt x="644955" y="624043"/>
                  </a:cubicBezTo>
                  <a:lnTo>
                    <a:pt x="402795" y="764937"/>
                  </a:lnTo>
                  <a:cubicBezTo>
                    <a:pt x="369696" y="784194"/>
                    <a:pt x="328804" y="784194"/>
                    <a:pt x="295705" y="764937"/>
                  </a:cubicBezTo>
                  <a:lnTo>
                    <a:pt x="53545" y="624043"/>
                  </a:lnTo>
                  <a:cubicBezTo>
                    <a:pt x="20394" y="604756"/>
                    <a:pt x="0" y="569295"/>
                    <a:pt x="0" y="530942"/>
                  </a:cubicBezTo>
                  <a:lnTo>
                    <a:pt x="0" y="248438"/>
                  </a:lnTo>
                  <a:cubicBezTo>
                    <a:pt x="0" y="210085"/>
                    <a:pt x="20394" y="174624"/>
                    <a:pt x="53545" y="155337"/>
                  </a:cubicBezTo>
                  <a:lnTo>
                    <a:pt x="295705" y="14443"/>
                  </a:lnTo>
                  <a:cubicBezTo>
                    <a:pt x="328804" y="-4814"/>
                    <a:pt x="369696" y="-4814"/>
                    <a:pt x="402795" y="14443"/>
                  </a:cubicBezTo>
                  <a:close/>
                </a:path>
              </a:pathLst>
            </a:custGeom>
            <a:blipFill>
              <a:blip r:embed="rId2"/>
              <a:stretch>
                <a:fillRect l="-99298" t="-2144" r="-99298" b="-2144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0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72497" y="4076331"/>
            <a:ext cx="6598985" cy="7678819"/>
            <a:chOff x="0" y="0"/>
            <a:chExt cx="6985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8159"/>
              <a:ext cx="698500" cy="796482"/>
            </a:xfrm>
            <a:custGeom>
              <a:avLst/>
              <a:gdLst/>
              <a:ahLst/>
              <a:cxnLst/>
              <a:rect r="r" b="b" t="t" l="l"/>
              <a:pathLst>
                <a:path h="796482" w="698500">
                  <a:moveTo>
                    <a:pt x="375394" y="7052"/>
                  </a:moveTo>
                  <a:lnTo>
                    <a:pt x="672356" y="179830"/>
                  </a:lnTo>
                  <a:cubicBezTo>
                    <a:pt x="688543" y="189248"/>
                    <a:pt x="698500" y="206561"/>
                    <a:pt x="698500" y="225288"/>
                  </a:cubicBezTo>
                  <a:lnTo>
                    <a:pt x="698500" y="571194"/>
                  </a:lnTo>
                  <a:cubicBezTo>
                    <a:pt x="698500" y="589921"/>
                    <a:pt x="688543" y="607234"/>
                    <a:pt x="672356" y="616652"/>
                  </a:cubicBezTo>
                  <a:lnTo>
                    <a:pt x="375394" y="789430"/>
                  </a:lnTo>
                  <a:cubicBezTo>
                    <a:pt x="359233" y="798833"/>
                    <a:pt x="339267" y="798833"/>
                    <a:pt x="323106" y="789430"/>
                  </a:cubicBezTo>
                  <a:lnTo>
                    <a:pt x="26144" y="616652"/>
                  </a:lnTo>
                  <a:cubicBezTo>
                    <a:pt x="9958" y="607234"/>
                    <a:pt x="0" y="589921"/>
                    <a:pt x="0" y="571194"/>
                  </a:cubicBezTo>
                  <a:lnTo>
                    <a:pt x="0" y="225288"/>
                  </a:lnTo>
                  <a:cubicBezTo>
                    <a:pt x="0" y="206561"/>
                    <a:pt x="9958" y="189248"/>
                    <a:pt x="26144" y="179830"/>
                  </a:cubicBezTo>
                  <a:lnTo>
                    <a:pt x="323106" y="7052"/>
                  </a:lnTo>
                  <a:cubicBezTo>
                    <a:pt x="339267" y="-2351"/>
                    <a:pt x="359233" y="-2351"/>
                    <a:pt x="375394" y="7052"/>
                  </a:cubicBezTo>
                  <a:close/>
                </a:path>
              </a:pathLst>
            </a:custGeom>
            <a:solidFill>
              <a:srgbClr val="134B70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670200" y="150694"/>
            <a:ext cx="6982935" cy="5684655"/>
            <a:chOff x="0" y="0"/>
            <a:chExt cx="99843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5594"/>
              <a:ext cx="998430" cy="801611"/>
            </a:xfrm>
            <a:custGeom>
              <a:avLst/>
              <a:gdLst/>
              <a:ahLst/>
              <a:cxnLst/>
              <a:rect r="r" b="b" t="t" l="l"/>
              <a:pathLst>
                <a:path h="801611" w="998430">
                  <a:moveTo>
                    <a:pt x="525689" y="5182"/>
                  </a:moveTo>
                  <a:lnTo>
                    <a:pt x="971956" y="186830"/>
                  </a:lnTo>
                  <a:cubicBezTo>
                    <a:pt x="987963" y="193346"/>
                    <a:pt x="998430" y="208907"/>
                    <a:pt x="998430" y="226189"/>
                  </a:cubicBezTo>
                  <a:lnTo>
                    <a:pt x="998430" y="575423"/>
                  </a:lnTo>
                  <a:cubicBezTo>
                    <a:pt x="998430" y="592705"/>
                    <a:pt x="987963" y="608266"/>
                    <a:pt x="971956" y="614782"/>
                  </a:cubicBezTo>
                  <a:lnTo>
                    <a:pt x="525689" y="796430"/>
                  </a:lnTo>
                  <a:cubicBezTo>
                    <a:pt x="508716" y="803339"/>
                    <a:pt x="489714" y="803339"/>
                    <a:pt x="472741" y="796430"/>
                  </a:cubicBezTo>
                  <a:lnTo>
                    <a:pt x="26474" y="614782"/>
                  </a:lnTo>
                  <a:cubicBezTo>
                    <a:pt x="10467" y="608266"/>
                    <a:pt x="0" y="592705"/>
                    <a:pt x="0" y="575423"/>
                  </a:cubicBezTo>
                  <a:lnTo>
                    <a:pt x="0" y="226189"/>
                  </a:lnTo>
                  <a:cubicBezTo>
                    <a:pt x="0" y="208907"/>
                    <a:pt x="10467" y="193346"/>
                    <a:pt x="26474" y="186830"/>
                  </a:cubicBezTo>
                  <a:lnTo>
                    <a:pt x="472741" y="5182"/>
                  </a:lnTo>
                  <a:cubicBezTo>
                    <a:pt x="489714" y="-1727"/>
                    <a:pt x="508716" y="-1727"/>
                    <a:pt x="525689" y="5182"/>
                  </a:cubicBezTo>
                  <a:close/>
                </a:path>
              </a:pathLst>
            </a:custGeom>
            <a:blipFill>
              <a:blip r:embed="rId2"/>
              <a:stretch>
                <a:fillRect l="-11167" t="-697" r="-11167" b="-697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4518373"/>
            <a:ext cx="7279233" cy="5768627"/>
            <a:chOff x="0" y="0"/>
            <a:chExt cx="1124468" cy="89111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4803"/>
              <a:ext cx="1124468" cy="881509"/>
            </a:xfrm>
            <a:custGeom>
              <a:avLst/>
              <a:gdLst/>
              <a:ahLst/>
              <a:cxnLst/>
              <a:rect r="r" b="b" t="t" l="l"/>
              <a:pathLst>
                <a:path h="881509" w="1124468">
                  <a:moveTo>
                    <a:pt x="588021" y="4517"/>
                  </a:moveTo>
                  <a:lnTo>
                    <a:pt x="1098680" y="189077"/>
                  </a:lnTo>
                  <a:cubicBezTo>
                    <a:pt x="1114156" y="194670"/>
                    <a:pt x="1124468" y="209361"/>
                    <a:pt x="1124468" y="225817"/>
                  </a:cubicBezTo>
                  <a:lnTo>
                    <a:pt x="1124468" y="655692"/>
                  </a:lnTo>
                  <a:cubicBezTo>
                    <a:pt x="1124468" y="672148"/>
                    <a:pt x="1114156" y="686839"/>
                    <a:pt x="1098680" y="692432"/>
                  </a:cubicBezTo>
                  <a:lnTo>
                    <a:pt x="588021" y="876992"/>
                  </a:lnTo>
                  <a:cubicBezTo>
                    <a:pt x="571357" y="883015"/>
                    <a:pt x="553111" y="883015"/>
                    <a:pt x="536446" y="876992"/>
                  </a:cubicBezTo>
                  <a:lnTo>
                    <a:pt x="25787" y="692432"/>
                  </a:lnTo>
                  <a:cubicBezTo>
                    <a:pt x="10312" y="686839"/>
                    <a:pt x="0" y="672148"/>
                    <a:pt x="0" y="655692"/>
                  </a:cubicBezTo>
                  <a:lnTo>
                    <a:pt x="0" y="225817"/>
                  </a:lnTo>
                  <a:cubicBezTo>
                    <a:pt x="0" y="209361"/>
                    <a:pt x="10312" y="194670"/>
                    <a:pt x="25787" y="189077"/>
                  </a:cubicBezTo>
                  <a:lnTo>
                    <a:pt x="536446" y="4517"/>
                  </a:lnTo>
                  <a:cubicBezTo>
                    <a:pt x="553111" y="-1506"/>
                    <a:pt x="571357" y="-1506"/>
                    <a:pt x="588021" y="4517"/>
                  </a:cubicBezTo>
                  <a:close/>
                </a:path>
              </a:pathLst>
            </a:custGeom>
            <a:blipFill>
              <a:blip r:embed="rId3"/>
              <a:stretch>
                <a:fillRect l="-9544" t="-2054" r="-11322" b="-544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5800414" y="8696465"/>
            <a:ext cx="5802394" cy="6751876"/>
            <a:chOff x="0" y="0"/>
            <a:chExt cx="6985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9279"/>
              <a:ext cx="698500" cy="794242"/>
            </a:xfrm>
            <a:custGeom>
              <a:avLst/>
              <a:gdLst/>
              <a:ahLst/>
              <a:cxnLst/>
              <a:rect r="r" b="b" t="t" l="l"/>
              <a:pathLst>
                <a:path h="794242" w="698500">
                  <a:moveTo>
                    <a:pt x="378983" y="8020"/>
                  </a:moveTo>
                  <a:lnTo>
                    <a:pt x="668767" y="176622"/>
                  </a:lnTo>
                  <a:cubicBezTo>
                    <a:pt x="687175" y="187332"/>
                    <a:pt x="698500" y="207023"/>
                    <a:pt x="698500" y="228320"/>
                  </a:cubicBezTo>
                  <a:lnTo>
                    <a:pt x="698500" y="565922"/>
                  </a:lnTo>
                  <a:cubicBezTo>
                    <a:pt x="698500" y="587219"/>
                    <a:pt x="687175" y="606910"/>
                    <a:pt x="668767" y="617620"/>
                  </a:cubicBezTo>
                  <a:lnTo>
                    <a:pt x="378983" y="786222"/>
                  </a:lnTo>
                  <a:cubicBezTo>
                    <a:pt x="360603" y="796916"/>
                    <a:pt x="337897" y="796916"/>
                    <a:pt x="319517" y="786222"/>
                  </a:cubicBezTo>
                  <a:lnTo>
                    <a:pt x="29733" y="617620"/>
                  </a:lnTo>
                  <a:cubicBezTo>
                    <a:pt x="11325" y="606910"/>
                    <a:pt x="0" y="587219"/>
                    <a:pt x="0" y="565922"/>
                  </a:cubicBezTo>
                  <a:lnTo>
                    <a:pt x="0" y="228320"/>
                  </a:lnTo>
                  <a:cubicBezTo>
                    <a:pt x="0" y="207023"/>
                    <a:pt x="11325" y="187332"/>
                    <a:pt x="29733" y="176622"/>
                  </a:cubicBezTo>
                  <a:lnTo>
                    <a:pt x="319517" y="8020"/>
                  </a:lnTo>
                  <a:cubicBezTo>
                    <a:pt x="337897" y="-2674"/>
                    <a:pt x="360603" y="-2674"/>
                    <a:pt x="378983" y="8020"/>
                  </a:cubicBezTo>
                  <a:close/>
                </a:path>
              </a:pathLst>
            </a:custGeom>
            <a:solidFill>
              <a:srgbClr val="33372C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941827" y="2916821"/>
            <a:ext cx="7775821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i="true">
                <a:solidFill>
                  <a:srgbClr val="33372C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Dallas represents scale.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891244" y="1498808"/>
            <a:ext cx="9876987" cy="1320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 spc="-299">
                <a:solidFill>
                  <a:srgbClr val="134B7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WHY DALLAS?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891244" y="4789537"/>
            <a:ext cx="9368056" cy="2734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b="true" sz="2599" i="true">
                <a:solidFill>
                  <a:srgbClr val="33372C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More brokers.</a:t>
            </a:r>
          </a:p>
          <a:p>
            <a:pPr algn="l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b="true" sz="2599" i="true">
                <a:solidFill>
                  <a:srgbClr val="33372C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 F</a:t>
            </a:r>
            <a:r>
              <a:rPr lang="en-US" b="true" sz="2599" i="true">
                <a:solidFill>
                  <a:srgbClr val="33372C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aster decision cycles.</a:t>
            </a:r>
          </a:p>
          <a:p>
            <a:pPr algn="l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b="true" sz="2599" i="true">
                <a:solidFill>
                  <a:srgbClr val="33372C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 Higher carrier density.</a:t>
            </a:r>
          </a:p>
          <a:p>
            <a:pPr algn="l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b="true" sz="2599" i="true">
                <a:solidFill>
                  <a:srgbClr val="33372C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 More exposure to default BUCA models.</a:t>
            </a:r>
          </a:p>
          <a:p>
            <a:pPr algn="l" marL="1122678" indent="-374226" lvl="2">
              <a:lnSpc>
                <a:spcPts val="3639"/>
              </a:lnSpc>
              <a:buFont typeface="Arial"/>
              <a:buChar char="⚬"/>
            </a:pPr>
            <a:r>
              <a:rPr lang="en-US" b="true" sz="2599" i="true">
                <a:solidFill>
                  <a:srgbClr val="33372C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This is not a foundation market.</a:t>
            </a:r>
          </a:p>
          <a:p>
            <a:pPr algn="l" marL="1122678" indent="-374226" lvl="2">
              <a:lnSpc>
                <a:spcPts val="3639"/>
              </a:lnSpc>
              <a:buFont typeface="Arial"/>
              <a:buChar char="⚬"/>
            </a:pPr>
            <a:r>
              <a:rPr lang="en-US" b="true" sz="2599" i="true">
                <a:solidFill>
                  <a:srgbClr val="33372C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 This is a pressure market.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>
      <p:bgPr>
        <a:solidFill>
          <a:srgbClr val="F1F0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02525" y="3212950"/>
            <a:ext cx="7941475" cy="313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099"/>
              </a:lnSpc>
            </a:pPr>
            <a:r>
              <a:rPr lang="en-US" sz="12099" spc="-362">
                <a:solidFill>
                  <a:srgbClr val="134B7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WHY THE STATLER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7710205" y="8704097"/>
            <a:ext cx="5802394" cy="6751876"/>
            <a:chOff x="0" y="0"/>
            <a:chExt cx="6985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9279"/>
              <a:ext cx="698500" cy="794242"/>
            </a:xfrm>
            <a:custGeom>
              <a:avLst/>
              <a:gdLst/>
              <a:ahLst/>
              <a:cxnLst/>
              <a:rect r="r" b="b" t="t" l="l"/>
              <a:pathLst>
                <a:path h="794242" w="698500">
                  <a:moveTo>
                    <a:pt x="378983" y="8020"/>
                  </a:moveTo>
                  <a:lnTo>
                    <a:pt x="668767" y="176622"/>
                  </a:lnTo>
                  <a:cubicBezTo>
                    <a:pt x="687175" y="187332"/>
                    <a:pt x="698500" y="207023"/>
                    <a:pt x="698500" y="228320"/>
                  </a:cubicBezTo>
                  <a:lnTo>
                    <a:pt x="698500" y="565922"/>
                  </a:lnTo>
                  <a:cubicBezTo>
                    <a:pt x="698500" y="587219"/>
                    <a:pt x="687175" y="606910"/>
                    <a:pt x="668767" y="617620"/>
                  </a:cubicBezTo>
                  <a:lnTo>
                    <a:pt x="378983" y="786222"/>
                  </a:lnTo>
                  <a:cubicBezTo>
                    <a:pt x="360603" y="796916"/>
                    <a:pt x="337897" y="796916"/>
                    <a:pt x="319517" y="786222"/>
                  </a:cubicBezTo>
                  <a:lnTo>
                    <a:pt x="29733" y="617620"/>
                  </a:lnTo>
                  <a:cubicBezTo>
                    <a:pt x="11325" y="606910"/>
                    <a:pt x="0" y="587219"/>
                    <a:pt x="0" y="565922"/>
                  </a:cubicBezTo>
                  <a:lnTo>
                    <a:pt x="0" y="228320"/>
                  </a:lnTo>
                  <a:cubicBezTo>
                    <a:pt x="0" y="207023"/>
                    <a:pt x="11325" y="187332"/>
                    <a:pt x="29733" y="176622"/>
                  </a:cubicBezTo>
                  <a:lnTo>
                    <a:pt x="319517" y="8020"/>
                  </a:lnTo>
                  <a:cubicBezTo>
                    <a:pt x="337897" y="-2674"/>
                    <a:pt x="360603" y="-2674"/>
                    <a:pt x="378983" y="8020"/>
                  </a:cubicBezTo>
                  <a:close/>
                </a:path>
              </a:pathLst>
            </a:custGeom>
            <a:solidFill>
              <a:srgbClr val="100C0C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2901197" y="-5323755"/>
            <a:ext cx="5802394" cy="6751876"/>
            <a:chOff x="0" y="0"/>
            <a:chExt cx="6985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9279"/>
              <a:ext cx="698500" cy="794242"/>
            </a:xfrm>
            <a:custGeom>
              <a:avLst/>
              <a:gdLst/>
              <a:ahLst/>
              <a:cxnLst/>
              <a:rect r="r" b="b" t="t" l="l"/>
              <a:pathLst>
                <a:path h="794242" w="698500">
                  <a:moveTo>
                    <a:pt x="378983" y="8020"/>
                  </a:moveTo>
                  <a:lnTo>
                    <a:pt x="668767" y="176622"/>
                  </a:lnTo>
                  <a:cubicBezTo>
                    <a:pt x="687175" y="187332"/>
                    <a:pt x="698500" y="207023"/>
                    <a:pt x="698500" y="228320"/>
                  </a:cubicBezTo>
                  <a:lnTo>
                    <a:pt x="698500" y="565922"/>
                  </a:lnTo>
                  <a:cubicBezTo>
                    <a:pt x="698500" y="587219"/>
                    <a:pt x="687175" y="606910"/>
                    <a:pt x="668767" y="617620"/>
                  </a:cubicBezTo>
                  <a:lnTo>
                    <a:pt x="378983" y="786222"/>
                  </a:lnTo>
                  <a:cubicBezTo>
                    <a:pt x="360603" y="796916"/>
                    <a:pt x="337897" y="796916"/>
                    <a:pt x="319517" y="786222"/>
                  </a:cubicBezTo>
                  <a:lnTo>
                    <a:pt x="29733" y="617620"/>
                  </a:lnTo>
                  <a:cubicBezTo>
                    <a:pt x="11325" y="606910"/>
                    <a:pt x="0" y="587219"/>
                    <a:pt x="0" y="565922"/>
                  </a:cubicBezTo>
                  <a:lnTo>
                    <a:pt x="0" y="228320"/>
                  </a:lnTo>
                  <a:cubicBezTo>
                    <a:pt x="0" y="207023"/>
                    <a:pt x="11325" y="187332"/>
                    <a:pt x="29733" y="176622"/>
                  </a:cubicBezTo>
                  <a:lnTo>
                    <a:pt x="319517" y="8020"/>
                  </a:lnTo>
                  <a:cubicBezTo>
                    <a:pt x="337897" y="-2674"/>
                    <a:pt x="360603" y="-2674"/>
                    <a:pt x="378983" y="8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1431149" y="2736700"/>
            <a:ext cx="5132338" cy="4029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5423"/>
              </a:lnSpc>
              <a:buFont typeface="Arial"/>
              <a:buChar char="•"/>
            </a:pPr>
            <a:r>
              <a:rPr lang="en-US" b="true" sz="2400" spc="-72">
                <a:solidFill>
                  <a:srgbClr val="33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DOWNTOWN DALLAS LOCATION</a:t>
            </a:r>
          </a:p>
          <a:p>
            <a:pPr algn="l" marL="518160" indent="-259080" lvl="1">
              <a:lnSpc>
                <a:spcPts val="5423"/>
              </a:lnSpc>
              <a:buFont typeface="Arial"/>
              <a:buChar char="•"/>
            </a:pPr>
            <a:r>
              <a:rPr lang="en-US" b="true" sz="2400" spc="-72">
                <a:solidFill>
                  <a:srgbClr val="33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EXECUTIVE FEEL</a:t>
            </a:r>
          </a:p>
          <a:p>
            <a:pPr algn="l" marL="518160" indent="-259080" lvl="1">
              <a:lnSpc>
                <a:spcPts val="5423"/>
              </a:lnSpc>
              <a:buFont typeface="Arial"/>
              <a:buChar char="•"/>
            </a:pPr>
            <a:r>
              <a:rPr lang="en-US" b="true" sz="2400" spc="-72">
                <a:solidFill>
                  <a:srgbClr val="33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BUILT IN EVENT SPCACE</a:t>
            </a:r>
          </a:p>
          <a:p>
            <a:pPr algn="l" marL="518160" indent="-259080" lvl="1">
              <a:lnSpc>
                <a:spcPts val="5423"/>
              </a:lnSpc>
              <a:buFont typeface="Arial"/>
              <a:buChar char="•"/>
            </a:pPr>
            <a:r>
              <a:rPr lang="en-US" b="true" sz="2400" spc="-72">
                <a:solidFill>
                  <a:srgbClr val="33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DISCOUNTED HOUSE AV</a:t>
            </a:r>
          </a:p>
          <a:p>
            <a:pPr algn="l" marL="518160" indent="-259080" lvl="1">
              <a:lnSpc>
                <a:spcPts val="5423"/>
              </a:lnSpc>
              <a:buFont typeface="Arial"/>
              <a:buChar char="•"/>
            </a:pPr>
            <a:r>
              <a:rPr lang="en-US" b="true" sz="2400" spc="-72">
                <a:solidFill>
                  <a:srgbClr val="33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 RESORT FEE</a:t>
            </a:r>
          </a:p>
          <a:p>
            <a:pPr algn="l" marL="518160" indent="-259080" lvl="1">
              <a:lnSpc>
                <a:spcPts val="5423"/>
              </a:lnSpc>
              <a:buFont typeface="Arial"/>
              <a:buChar char="•"/>
            </a:pPr>
            <a:r>
              <a:rPr lang="en-US" b="true" sz="2400" spc="-72">
                <a:solidFill>
                  <a:srgbClr val="33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LOW ROOM GROUP RATE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0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232767"/>
            <a:ext cx="9651397" cy="3906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5"/>
              </a:lnSpc>
            </a:pPr>
            <a:r>
              <a:rPr lang="en-US" b="true" sz="3199">
                <a:solidFill>
                  <a:srgbClr val="33372C"/>
                </a:solidFill>
                <a:latin typeface="Lemonade Bold"/>
                <a:ea typeface="Lemonade Bold"/>
                <a:cs typeface="Lemonade Bold"/>
                <a:sym typeface="Lemonade Bold"/>
              </a:rPr>
              <a:t>The Dallas summit tests one question:</a:t>
            </a:r>
          </a:p>
          <a:p>
            <a:pPr algn="l">
              <a:lnSpc>
                <a:spcPts val="4367"/>
              </a:lnSpc>
            </a:pPr>
            <a:r>
              <a:rPr lang="en-US" sz="2599" i="true" b="true">
                <a:solidFill>
                  <a:srgbClr val="33372C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Does disciplined healthcare design hold under growth?</a:t>
            </a:r>
          </a:p>
          <a:p>
            <a:pPr algn="l">
              <a:lnSpc>
                <a:spcPts val="4032"/>
              </a:lnSpc>
            </a:pPr>
          </a:p>
          <a:p>
            <a:pPr algn="ctr">
              <a:lnSpc>
                <a:spcPts val="5375"/>
              </a:lnSpc>
            </a:pPr>
            <a:r>
              <a:rPr lang="en-US" b="true" sz="3199">
                <a:solidFill>
                  <a:srgbClr val="33372C"/>
                </a:solidFill>
                <a:latin typeface="Lemonade Bold"/>
                <a:ea typeface="Lemonade Bold"/>
                <a:cs typeface="Lemonade Bold"/>
                <a:sym typeface="Lemonade Bold"/>
              </a:rPr>
              <a:t>Zenith’s thesis:</a:t>
            </a:r>
          </a:p>
          <a:p>
            <a:pPr algn="l">
              <a:lnSpc>
                <a:spcPts val="4031"/>
              </a:lnSpc>
            </a:pPr>
            <a:r>
              <a:rPr lang="en-US" b="true" sz="2399" i="true">
                <a:solidFill>
                  <a:srgbClr val="33372C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Cost containment is not achieved through speed. It is achieved through structure built for the climate it operates in.</a:t>
            </a:r>
          </a:p>
          <a:p>
            <a:pPr algn="l">
              <a:lnSpc>
                <a:spcPts val="4031"/>
              </a:lnSpc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6364467"/>
            <a:ext cx="8884364" cy="2587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 spc="-299">
                <a:solidFill>
                  <a:srgbClr val="33372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STRATEGIC PURPOSE</a:t>
            </a:r>
          </a:p>
        </p:txBody>
      </p:sp>
      <p:grpSp>
        <p:nvGrpSpPr>
          <p:cNvPr name="Group 4" id="4"/>
          <p:cNvGrpSpPr/>
          <p:nvPr/>
        </p:nvGrpSpPr>
        <p:grpSpPr>
          <a:xfrm rot="909457">
            <a:off x="9546342" y="-11228085"/>
            <a:ext cx="14182938" cy="16503783"/>
            <a:chOff x="0" y="0"/>
            <a:chExt cx="6985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2531"/>
              <a:ext cx="698500" cy="807739"/>
            </a:xfrm>
            <a:custGeom>
              <a:avLst/>
              <a:gdLst/>
              <a:ahLst/>
              <a:cxnLst/>
              <a:rect r="r" b="b" t="t" l="l"/>
              <a:pathLst>
                <a:path h="807739" w="698500">
                  <a:moveTo>
                    <a:pt x="357359" y="2187"/>
                  </a:moveTo>
                  <a:lnTo>
                    <a:pt x="690391" y="195951"/>
                  </a:lnTo>
                  <a:cubicBezTo>
                    <a:pt x="695411" y="198872"/>
                    <a:pt x="698500" y="204242"/>
                    <a:pt x="698500" y="210051"/>
                  </a:cubicBezTo>
                  <a:lnTo>
                    <a:pt x="698500" y="597687"/>
                  </a:lnTo>
                  <a:cubicBezTo>
                    <a:pt x="698500" y="603496"/>
                    <a:pt x="695411" y="608866"/>
                    <a:pt x="690391" y="611787"/>
                  </a:cubicBezTo>
                  <a:lnTo>
                    <a:pt x="357359" y="805551"/>
                  </a:lnTo>
                  <a:cubicBezTo>
                    <a:pt x="352346" y="808467"/>
                    <a:pt x="346154" y="808467"/>
                    <a:pt x="341141" y="805551"/>
                  </a:cubicBezTo>
                  <a:lnTo>
                    <a:pt x="8109" y="611787"/>
                  </a:lnTo>
                  <a:cubicBezTo>
                    <a:pt x="3089" y="608866"/>
                    <a:pt x="0" y="603496"/>
                    <a:pt x="0" y="597687"/>
                  </a:cubicBezTo>
                  <a:lnTo>
                    <a:pt x="0" y="210051"/>
                  </a:lnTo>
                  <a:cubicBezTo>
                    <a:pt x="0" y="204242"/>
                    <a:pt x="3089" y="198872"/>
                    <a:pt x="8109" y="195951"/>
                  </a:cubicBezTo>
                  <a:lnTo>
                    <a:pt x="341141" y="2187"/>
                  </a:lnTo>
                  <a:cubicBezTo>
                    <a:pt x="346154" y="-729"/>
                    <a:pt x="352346" y="-729"/>
                    <a:pt x="357359" y="2187"/>
                  </a:cubicBezTo>
                  <a:close/>
                </a:path>
              </a:pathLst>
            </a:custGeom>
            <a:solidFill>
              <a:srgbClr val="134B70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586204" y="1985904"/>
            <a:ext cx="7960981" cy="9263687"/>
            <a:chOff x="0" y="0"/>
            <a:chExt cx="6985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6763"/>
              <a:ext cx="698500" cy="799274"/>
            </a:xfrm>
            <a:custGeom>
              <a:avLst/>
              <a:gdLst/>
              <a:ahLst/>
              <a:cxnLst/>
              <a:rect r="r" b="b" t="t" l="l"/>
              <a:pathLst>
                <a:path h="799274" w="698500">
                  <a:moveTo>
                    <a:pt x="370921" y="5845"/>
                  </a:moveTo>
                  <a:lnTo>
                    <a:pt x="676829" y="183829"/>
                  </a:lnTo>
                  <a:cubicBezTo>
                    <a:pt x="690246" y="191635"/>
                    <a:pt x="698500" y="205986"/>
                    <a:pt x="698500" y="221509"/>
                  </a:cubicBezTo>
                  <a:lnTo>
                    <a:pt x="698500" y="577765"/>
                  </a:lnTo>
                  <a:cubicBezTo>
                    <a:pt x="698500" y="593288"/>
                    <a:pt x="690246" y="607639"/>
                    <a:pt x="676829" y="615445"/>
                  </a:cubicBezTo>
                  <a:lnTo>
                    <a:pt x="370921" y="793429"/>
                  </a:lnTo>
                  <a:cubicBezTo>
                    <a:pt x="357525" y="801223"/>
                    <a:pt x="340975" y="801223"/>
                    <a:pt x="327579" y="793429"/>
                  </a:cubicBezTo>
                  <a:lnTo>
                    <a:pt x="21671" y="615445"/>
                  </a:lnTo>
                  <a:cubicBezTo>
                    <a:pt x="8254" y="607639"/>
                    <a:pt x="0" y="593288"/>
                    <a:pt x="0" y="577765"/>
                  </a:cubicBezTo>
                  <a:lnTo>
                    <a:pt x="0" y="221509"/>
                  </a:lnTo>
                  <a:cubicBezTo>
                    <a:pt x="0" y="205986"/>
                    <a:pt x="8254" y="191635"/>
                    <a:pt x="21671" y="183829"/>
                  </a:cubicBezTo>
                  <a:lnTo>
                    <a:pt x="327579" y="5845"/>
                  </a:lnTo>
                  <a:cubicBezTo>
                    <a:pt x="340975" y="-1949"/>
                    <a:pt x="357525" y="-1949"/>
                    <a:pt x="370921" y="5845"/>
                  </a:cubicBezTo>
                  <a:close/>
                </a:path>
              </a:pathLst>
            </a:custGeom>
            <a:blipFill>
              <a:blip r:embed="rId2"/>
              <a:stretch>
                <a:fillRect l="0" t="-15741" r="0" b="-15427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-3864418" y="8653681"/>
            <a:ext cx="5802394" cy="6751876"/>
            <a:chOff x="0" y="0"/>
            <a:chExt cx="6985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9279"/>
              <a:ext cx="698500" cy="794242"/>
            </a:xfrm>
            <a:custGeom>
              <a:avLst/>
              <a:gdLst/>
              <a:ahLst/>
              <a:cxnLst/>
              <a:rect r="r" b="b" t="t" l="l"/>
              <a:pathLst>
                <a:path h="794242" w="698500">
                  <a:moveTo>
                    <a:pt x="378983" y="8020"/>
                  </a:moveTo>
                  <a:lnTo>
                    <a:pt x="668767" y="176622"/>
                  </a:lnTo>
                  <a:cubicBezTo>
                    <a:pt x="687175" y="187332"/>
                    <a:pt x="698500" y="207023"/>
                    <a:pt x="698500" y="228320"/>
                  </a:cubicBezTo>
                  <a:lnTo>
                    <a:pt x="698500" y="565922"/>
                  </a:lnTo>
                  <a:cubicBezTo>
                    <a:pt x="698500" y="587219"/>
                    <a:pt x="687175" y="606910"/>
                    <a:pt x="668767" y="617620"/>
                  </a:cubicBezTo>
                  <a:lnTo>
                    <a:pt x="378983" y="786222"/>
                  </a:lnTo>
                  <a:cubicBezTo>
                    <a:pt x="360603" y="796916"/>
                    <a:pt x="337897" y="796916"/>
                    <a:pt x="319517" y="786222"/>
                  </a:cubicBezTo>
                  <a:lnTo>
                    <a:pt x="29733" y="617620"/>
                  </a:lnTo>
                  <a:cubicBezTo>
                    <a:pt x="11325" y="606910"/>
                    <a:pt x="0" y="587219"/>
                    <a:pt x="0" y="565922"/>
                  </a:cubicBezTo>
                  <a:lnTo>
                    <a:pt x="0" y="228320"/>
                  </a:lnTo>
                  <a:cubicBezTo>
                    <a:pt x="0" y="207023"/>
                    <a:pt x="11325" y="187332"/>
                    <a:pt x="29733" y="176622"/>
                  </a:cubicBezTo>
                  <a:lnTo>
                    <a:pt x="319517" y="8020"/>
                  </a:lnTo>
                  <a:cubicBezTo>
                    <a:pt x="337897" y="-2674"/>
                    <a:pt x="360603" y="-2674"/>
                    <a:pt x="378983" y="8020"/>
                  </a:cubicBezTo>
                  <a:close/>
                </a:path>
              </a:pathLst>
            </a:custGeom>
            <a:solidFill>
              <a:srgbClr val="33372C"/>
            </a:solid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>
      <p:bgPr>
        <a:solidFill>
          <a:srgbClr val="F1F0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352564" y="1766428"/>
            <a:ext cx="14024048" cy="1320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-299">
                <a:solidFill>
                  <a:srgbClr val="33372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ROLE IN 2026 SERIES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5256090" y="3271798"/>
            <a:ext cx="7775821" cy="373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400">
                <a:solidFill>
                  <a:srgbClr val="33372C"/>
                </a:solidFill>
                <a:latin typeface="Telegraf"/>
                <a:ea typeface="Telegraf"/>
                <a:cs typeface="Telegraf"/>
                <a:sym typeface="Telegraf"/>
              </a:rPr>
              <a:t>OUR THREE CONFERENCES WITH PURPOSE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189348" y="4044317"/>
            <a:ext cx="4647265" cy="4676281"/>
            <a:chOff x="0" y="0"/>
            <a:chExt cx="6196353" cy="6235041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6196353" cy="6235041"/>
              <a:chOff x="0" y="0"/>
              <a:chExt cx="698500" cy="702861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8736"/>
                <a:ext cx="698500" cy="685389"/>
              </a:xfrm>
              <a:custGeom>
                <a:avLst/>
                <a:gdLst/>
                <a:ahLst/>
                <a:cxnLst/>
                <a:rect r="r" b="b" t="t" l="l"/>
                <a:pathLst>
                  <a:path h="685389" w="698500">
                    <a:moveTo>
                      <a:pt x="377244" y="7551"/>
                    </a:moveTo>
                    <a:lnTo>
                      <a:pt x="670506" y="178177"/>
                    </a:lnTo>
                    <a:cubicBezTo>
                      <a:pt x="687838" y="188261"/>
                      <a:pt x="698500" y="206800"/>
                      <a:pt x="698500" y="226851"/>
                    </a:cubicBezTo>
                    <a:lnTo>
                      <a:pt x="698500" y="458538"/>
                    </a:lnTo>
                    <a:cubicBezTo>
                      <a:pt x="698500" y="478590"/>
                      <a:pt x="687838" y="497129"/>
                      <a:pt x="670506" y="507213"/>
                    </a:cubicBezTo>
                    <a:lnTo>
                      <a:pt x="377244" y="677838"/>
                    </a:lnTo>
                    <a:cubicBezTo>
                      <a:pt x="359939" y="687906"/>
                      <a:pt x="338561" y="687906"/>
                      <a:pt x="321256" y="677838"/>
                    </a:cubicBezTo>
                    <a:lnTo>
                      <a:pt x="27994" y="507213"/>
                    </a:lnTo>
                    <a:cubicBezTo>
                      <a:pt x="10662" y="497129"/>
                      <a:pt x="0" y="478590"/>
                      <a:pt x="0" y="458538"/>
                    </a:cubicBezTo>
                    <a:lnTo>
                      <a:pt x="0" y="226851"/>
                    </a:lnTo>
                    <a:cubicBezTo>
                      <a:pt x="0" y="206800"/>
                      <a:pt x="10662" y="188261"/>
                      <a:pt x="27994" y="178177"/>
                    </a:cubicBezTo>
                    <a:lnTo>
                      <a:pt x="321256" y="7551"/>
                    </a:lnTo>
                    <a:cubicBezTo>
                      <a:pt x="338561" y="-2517"/>
                      <a:pt x="359939" y="-2517"/>
                      <a:pt x="377244" y="7551"/>
                    </a:cubicBezTo>
                    <a:close/>
                  </a:path>
                </a:pathLst>
              </a:custGeom>
              <a:solidFill>
                <a:srgbClr val="5A96C3"/>
              </a:solidFill>
            </p:spPr>
          </p:sp>
        </p:grpSp>
        <p:sp>
          <p:nvSpPr>
            <p:cNvPr name="TextBox 7" id="7"/>
            <p:cNvSpPr txBox="true"/>
            <p:nvPr/>
          </p:nvSpPr>
          <p:spPr>
            <a:xfrm rot="0">
              <a:off x="827430" y="3508292"/>
              <a:ext cx="4772649" cy="4389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9"/>
                </a:lnSpc>
              </a:pPr>
              <a:r>
                <a:rPr lang="en-US" sz="2299">
                  <a:solidFill>
                    <a:srgbClr val="F1F0E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scale &amp; pressure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880347" y="2344902"/>
              <a:ext cx="4666816" cy="539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95"/>
                </a:lnSpc>
              </a:pPr>
              <a:r>
                <a:rPr lang="en-US" b="true" sz="2995" spc="-89">
                  <a:solidFill>
                    <a:srgbClr val="F1F0E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DALLAS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7559740" y="6637015"/>
            <a:ext cx="3164536" cy="647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27"/>
              </a:lnSpc>
            </a:pPr>
            <a:r>
              <a:rPr lang="en-US" sz="2206">
                <a:solidFill>
                  <a:srgbClr val="F1F0E8"/>
                </a:solidFill>
                <a:latin typeface="Telegraf"/>
                <a:ea typeface="Telegraf"/>
                <a:cs typeface="Telegraf"/>
                <a:sym typeface="Telegraf"/>
              </a:rPr>
              <a:t>Environmentally friendly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594827" y="5889586"/>
            <a:ext cx="3094363" cy="355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8"/>
              </a:lnSpc>
            </a:pPr>
            <a:r>
              <a:rPr lang="en-US" sz="2648" spc="-79">
                <a:solidFill>
                  <a:srgbClr val="F1F0E8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INDUSTRY TREND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298902" y="6637015"/>
            <a:ext cx="3164536" cy="342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27"/>
              </a:lnSpc>
            </a:pPr>
            <a:r>
              <a:rPr lang="en-US" sz="2206">
                <a:solidFill>
                  <a:srgbClr val="F1F0E8"/>
                </a:solidFill>
                <a:latin typeface="Telegraf"/>
                <a:ea typeface="Telegraf"/>
                <a:cs typeface="Telegraf"/>
                <a:sym typeface="Telegraf"/>
              </a:rPr>
              <a:t>Sustainable Products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333989" y="5569016"/>
            <a:ext cx="3094363" cy="692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8"/>
              </a:lnSpc>
            </a:pPr>
            <a:r>
              <a:rPr lang="en-US" sz="2648" spc="-79">
                <a:solidFill>
                  <a:srgbClr val="F1F0E8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MARKET OPPORTUNITY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-2901197" y="-5323755"/>
            <a:ext cx="5802394" cy="6751876"/>
            <a:chOff x="0" y="0"/>
            <a:chExt cx="6985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9279"/>
              <a:ext cx="698500" cy="794242"/>
            </a:xfrm>
            <a:custGeom>
              <a:avLst/>
              <a:gdLst/>
              <a:ahLst/>
              <a:cxnLst/>
              <a:rect r="r" b="b" t="t" l="l"/>
              <a:pathLst>
                <a:path h="794242" w="698500">
                  <a:moveTo>
                    <a:pt x="378983" y="8020"/>
                  </a:moveTo>
                  <a:lnTo>
                    <a:pt x="668767" y="176622"/>
                  </a:lnTo>
                  <a:cubicBezTo>
                    <a:pt x="687175" y="187332"/>
                    <a:pt x="698500" y="207023"/>
                    <a:pt x="698500" y="228320"/>
                  </a:cubicBezTo>
                  <a:lnTo>
                    <a:pt x="698500" y="565922"/>
                  </a:lnTo>
                  <a:cubicBezTo>
                    <a:pt x="698500" y="587219"/>
                    <a:pt x="687175" y="606910"/>
                    <a:pt x="668767" y="617620"/>
                  </a:cubicBezTo>
                  <a:lnTo>
                    <a:pt x="378983" y="786222"/>
                  </a:lnTo>
                  <a:cubicBezTo>
                    <a:pt x="360603" y="796916"/>
                    <a:pt x="337897" y="796916"/>
                    <a:pt x="319517" y="786222"/>
                  </a:cubicBezTo>
                  <a:lnTo>
                    <a:pt x="29733" y="617620"/>
                  </a:lnTo>
                  <a:cubicBezTo>
                    <a:pt x="11325" y="606910"/>
                    <a:pt x="0" y="587219"/>
                    <a:pt x="0" y="565922"/>
                  </a:cubicBezTo>
                  <a:lnTo>
                    <a:pt x="0" y="228320"/>
                  </a:lnTo>
                  <a:cubicBezTo>
                    <a:pt x="0" y="207023"/>
                    <a:pt x="11325" y="187332"/>
                    <a:pt x="29733" y="176622"/>
                  </a:cubicBezTo>
                  <a:lnTo>
                    <a:pt x="319517" y="8020"/>
                  </a:lnTo>
                  <a:cubicBezTo>
                    <a:pt x="337897" y="-2674"/>
                    <a:pt x="360603" y="-2674"/>
                    <a:pt x="378983" y="8020"/>
                  </a:cubicBezTo>
                  <a:close/>
                </a:path>
              </a:pathLst>
            </a:custGeom>
            <a:solidFill>
              <a:srgbClr val="134B70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5738273" y="8720597"/>
            <a:ext cx="5802394" cy="6751876"/>
            <a:chOff x="0" y="0"/>
            <a:chExt cx="6985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9279"/>
              <a:ext cx="698500" cy="794242"/>
            </a:xfrm>
            <a:custGeom>
              <a:avLst/>
              <a:gdLst/>
              <a:ahLst/>
              <a:cxnLst/>
              <a:rect r="r" b="b" t="t" l="l"/>
              <a:pathLst>
                <a:path h="794242" w="698500">
                  <a:moveTo>
                    <a:pt x="378983" y="8020"/>
                  </a:moveTo>
                  <a:lnTo>
                    <a:pt x="668767" y="176622"/>
                  </a:lnTo>
                  <a:cubicBezTo>
                    <a:pt x="687175" y="187332"/>
                    <a:pt x="698500" y="207023"/>
                    <a:pt x="698500" y="228320"/>
                  </a:cubicBezTo>
                  <a:lnTo>
                    <a:pt x="698500" y="565922"/>
                  </a:lnTo>
                  <a:cubicBezTo>
                    <a:pt x="698500" y="587219"/>
                    <a:pt x="687175" y="606910"/>
                    <a:pt x="668767" y="617620"/>
                  </a:cubicBezTo>
                  <a:lnTo>
                    <a:pt x="378983" y="786222"/>
                  </a:lnTo>
                  <a:cubicBezTo>
                    <a:pt x="360603" y="796916"/>
                    <a:pt x="337897" y="796916"/>
                    <a:pt x="319517" y="786222"/>
                  </a:cubicBezTo>
                  <a:lnTo>
                    <a:pt x="29733" y="617620"/>
                  </a:lnTo>
                  <a:cubicBezTo>
                    <a:pt x="11325" y="606910"/>
                    <a:pt x="0" y="587219"/>
                    <a:pt x="0" y="565922"/>
                  </a:cubicBezTo>
                  <a:lnTo>
                    <a:pt x="0" y="228320"/>
                  </a:lnTo>
                  <a:cubicBezTo>
                    <a:pt x="0" y="207023"/>
                    <a:pt x="11325" y="187332"/>
                    <a:pt x="29733" y="176622"/>
                  </a:cubicBezTo>
                  <a:lnTo>
                    <a:pt x="319517" y="8020"/>
                  </a:lnTo>
                  <a:cubicBezTo>
                    <a:pt x="337897" y="-2674"/>
                    <a:pt x="360603" y="-2674"/>
                    <a:pt x="378983" y="8020"/>
                  </a:cubicBezTo>
                  <a:close/>
                </a:path>
              </a:pathLst>
            </a:custGeom>
            <a:solidFill>
              <a:srgbClr val="5A96C3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6893888" y="3936605"/>
            <a:ext cx="4712355" cy="4783993"/>
            <a:chOff x="0" y="0"/>
            <a:chExt cx="6283140" cy="6378657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6283140" cy="6378657"/>
              <a:chOff x="0" y="0"/>
              <a:chExt cx="794680" cy="80676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6857"/>
                <a:ext cx="794680" cy="793047"/>
              </a:xfrm>
              <a:custGeom>
                <a:avLst/>
                <a:gdLst/>
                <a:ahLst/>
                <a:cxnLst/>
                <a:rect r="r" b="b" t="t" l="l"/>
                <a:pathLst>
                  <a:path h="793047" w="794680">
                    <a:moveTo>
                      <a:pt x="422685" y="6105"/>
                    </a:moveTo>
                    <a:lnTo>
                      <a:pt x="769334" y="183381"/>
                    </a:lnTo>
                    <a:cubicBezTo>
                      <a:pt x="784891" y="191337"/>
                      <a:pt x="794680" y="207337"/>
                      <a:pt x="794680" y="224810"/>
                    </a:cubicBezTo>
                    <a:lnTo>
                      <a:pt x="794680" y="568236"/>
                    </a:lnTo>
                    <a:cubicBezTo>
                      <a:pt x="794680" y="585709"/>
                      <a:pt x="784891" y="601709"/>
                      <a:pt x="769334" y="609665"/>
                    </a:cubicBezTo>
                    <a:lnTo>
                      <a:pt x="422685" y="786942"/>
                    </a:lnTo>
                    <a:cubicBezTo>
                      <a:pt x="406769" y="795082"/>
                      <a:pt x="387911" y="795082"/>
                      <a:pt x="371994" y="786942"/>
                    </a:cubicBezTo>
                    <a:lnTo>
                      <a:pt x="25345" y="609665"/>
                    </a:lnTo>
                    <a:cubicBezTo>
                      <a:pt x="9789" y="601709"/>
                      <a:pt x="0" y="585709"/>
                      <a:pt x="0" y="568236"/>
                    </a:cubicBezTo>
                    <a:lnTo>
                      <a:pt x="0" y="224810"/>
                    </a:lnTo>
                    <a:cubicBezTo>
                      <a:pt x="0" y="207337"/>
                      <a:pt x="9789" y="191337"/>
                      <a:pt x="25345" y="183381"/>
                    </a:cubicBezTo>
                    <a:lnTo>
                      <a:pt x="371994" y="6105"/>
                    </a:lnTo>
                    <a:cubicBezTo>
                      <a:pt x="387911" y="-2035"/>
                      <a:pt x="406769" y="-2035"/>
                      <a:pt x="422685" y="6105"/>
                    </a:cubicBezTo>
                    <a:close/>
                  </a:path>
                </a:pathLst>
              </a:custGeom>
              <a:solidFill>
                <a:srgbClr val="B6B7B9"/>
              </a:solidFill>
            </p:spPr>
          </p:sp>
        </p:grpSp>
        <p:sp>
          <p:nvSpPr>
            <p:cNvPr name="TextBox 20" id="20"/>
            <p:cNvSpPr txBox="true"/>
            <p:nvPr/>
          </p:nvSpPr>
          <p:spPr>
            <a:xfrm rot="0">
              <a:off x="839019" y="3474380"/>
              <a:ext cx="4839496" cy="8652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50"/>
                </a:lnSpc>
              </a:pPr>
              <a:r>
                <a:rPr lang="en-US" sz="2318">
                  <a:solidFill>
                    <a:srgbClr val="000000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Foundation and Relationship Capital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2086656"/>
              <a:ext cx="6283140" cy="4711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69"/>
                </a:lnSpc>
              </a:pPr>
              <a:r>
                <a:rPr lang="en-US" b="true" sz="2569" spc="-77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GEORGIA/HILTON HEAD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660417" y="3835678"/>
            <a:ext cx="4598883" cy="4926618"/>
            <a:chOff x="0" y="0"/>
            <a:chExt cx="6131845" cy="656882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6131845" cy="6568824"/>
              <a:chOff x="0" y="0"/>
              <a:chExt cx="654583" cy="701231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9856"/>
                <a:ext cx="654583" cy="681519"/>
              </a:xfrm>
              <a:custGeom>
                <a:avLst/>
                <a:gdLst/>
                <a:ahLst/>
                <a:cxnLst/>
                <a:rect r="r" b="b" t="t" l="l"/>
                <a:pathLst>
                  <a:path h="681519" w="654583">
                    <a:moveTo>
                      <a:pt x="356653" y="8373"/>
                    </a:moveTo>
                    <a:lnTo>
                      <a:pt x="625221" y="175115"/>
                    </a:lnTo>
                    <a:cubicBezTo>
                      <a:pt x="643479" y="186450"/>
                      <a:pt x="654583" y="206414"/>
                      <a:pt x="654583" y="227904"/>
                    </a:cubicBezTo>
                    <a:lnTo>
                      <a:pt x="654583" y="453615"/>
                    </a:lnTo>
                    <a:cubicBezTo>
                      <a:pt x="654583" y="475105"/>
                      <a:pt x="643479" y="495069"/>
                      <a:pt x="625221" y="506404"/>
                    </a:cubicBezTo>
                    <a:lnTo>
                      <a:pt x="356653" y="673146"/>
                    </a:lnTo>
                    <a:cubicBezTo>
                      <a:pt x="338671" y="684310"/>
                      <a:pt x="315912" y="684310"/>
                      <a:pt x="297930" y="673146"/>
                    </a:cubicBezTo>
                    <a:lnTo>
                      <a:pt x="29362" y="506404"/>
                    </a:lnTo>
                    <a:cubicBezTo>
                      <a:pt x="11104" y="495069"/>
                      <a:pt x="0" y="475105"/>
                      <a:pt x="0" y="453615"/>
                    </a:cubicBezTo>
                    <a:lnTo>
                      <a:pt x="0" y="227904"/>
                    </a:lnTo>
                    <a:cubicBezTo>
                      <a:pt x="0" y="206414"/>
                      <a:pt x="11104" y="186450"/>
                      <a:pt x="29362" y="175115"/>
                    </a:cubicBezTo>
                    <a:lnTo>
                      <a:pt x="297930" y="8373"/>
                    </a:lnTo>
                    <a:cubicBezTo>
                      <a:pt x="315912" y="-2791"/>
                      <a:pt x="338671" y="-2791"/>
                      <a:pt x="356653" y="8373"/>
                    </a:cubicBezTo>
                    <a:close/>
                  </a:path>
                </a:pathLst>
              </a:custGeom>
              <a:solidFill>
                <a:srgbClr val="134B7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818816" y="3714001"/>
              <a:ext cx="4722962" cy="4389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9"/>
                </a:lnSpc>
              </a:pPr>
              <a:r>
                <a:rPr lang="en-US" sz="2299">
                  <a:solidFill>
                    <a:srgbClr val="F1F0E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Discipline at Altitude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871182" y="2472977"/>
              <a:ext cx="4618231" cy="583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63"/>
                </a:lnSpc>
              </a:pPr>
              <a:r>
                <a:rPr lang="en-US" b="true" sz="3163" spc="-94">
                  <a:solidFill>
                    <a:srgbClr val="F1F0E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DENVER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>
      <p:bgPr>
        <a:solidFill>
          <a:srgbClr val="5A96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18671" y="1028700"/>
            <a:ext cx="9763125" cy="713709"/>
            <a:chOff x="0" y="0"/>
            <a:chExt cx="13017500" cy="951612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3017500" cy="951612"/>
              <a:chOff x="0" y="0"/>
              <a:chExt cx="5046082" cy="368881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5046082" cy="368881"/>
              </a:xfrm>
              <a:custGeom>
                <a:avLst/>
                <a:gdLst/>
                <a:ahLst/>
                <a:cxnLst/>
                <a:rect r="r" b="b" t="t" l="l"/>
                <a:pathLst>
                  <a:path h="368881" w="5046082">
                    <a:moveTo>
                      <a:pt x="15860" y="0"/>
                    </a:moveTo>
                    <a:lnTo>
                      <a:pt x="5030222" y="0"/>
                    </a:lnTo>
                    <a:cubicBezTo>
                      <a:pt x="5038981" y="0"/>
                      <a:pt x="5046082" y="7101"/>
                      <a:pt x="5046082" y="15860"/>
                    </a:cubicBezTo>
                    <a:lnTo>
                      <a:pt x="5046082" y="353022"/>
                    </a:lnTo>
                    <a:cubicBezTo>
                      <a:pt x="5046082" y="361781"/>
                      <a:pt x="5038981" y="368881"/>
                      <a:pt x="5030222" y="368881"/>
                    </a:cubicBezTo>
                    <a:lnTo>
                      <a:pt x="15860" y="368881"/>
                    </a:lnTo>
                    <a:cubicBezTo>
                      <a:pt x="7101" y="368881"/>
                      <a:pt x="0" y="361781"/>
                      <a:pt x="0" y="353022"/>
                    </a:cubicBezTo>
                    <a:lnTo>
                      <a:pt x="0" y="15860"/>
                    </a:lnTo>
                    <a:cubicBezTo>
                      <a:pt x="0" y="7101"/>
                      <a:pt x="7101" y="0"/>
                      <a:pt x="15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38100"/>
                <a:ext cx="5046082" cy="406981"/>
              </a:xfrm>
              <a:prstGeom prst="rect">
                <a:avLst/>
              </a:prstGeom>
            </p:spPr>
            <p:txBody>
              <a:bodyPr anchor="ctr" rtlCol="false" tIns="25886" lIns="25886" bIns="25886" rIns="25886"/>
              <a:lstStyle/>
              <a:p>
                <a:pPr algn="ctr" marL="0" indent="0" lvl="0">
                  <a:lnSpc>
                    <a:spcPts val="33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6" id="6"/>
            <p:cNvSpPr txBox="true"/>
            <p:nvPr/>
          </p:nvSpPr>
          <p:spPr>
            <a:xfrm rot="0">
              <a:off x="700583" y="198946"/>
              <a:ext cx="11616334" cy="5156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Tracy Creger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496175" y="8170390"/>
            <a:ext cx="9763125" cy="713709"/>
            <a:chOff x="0" y="0"/>
            <a:chExt cx="13017500" cy="951612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3017500" cy="951612"/>
              <a:chOff x="0" y="0"/>
              <a:chExt cx="5046082" cy="368881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046082" cy="368881"/>
              </a:xfrm>
              <a:custGeom>
                <a:avLst/>
                <a:gdLst/>
                <a:ahLst/>
                <a:cxnLst/>
                <a:rect r="r" b="b" t="t" l="l"/>
                <a:pathLst>
                  <a:path h="368881" w="5046082">
                    <a:moveTo>
                      <a:pt x="15860" y="0"/>
                    </a:moveTo>
                    <a:lnTo>
                      <a:pt x="5030222" y="0"/>
                    </a:lnTo>
                    <a:cubicBezTo>
                      <a:pt x="5038981" y="0"/>
                      <a:pt x="5046082" y="7101"/>
                      <a:pt x="5046082" y="15860"/>
                    </a:cubicBezTo>
                    <a:lnTo>
                      <a:pt x="5046082" y="353022"/>
                    </a:lnTo>
                    <a:cubicBezTo>
                      <a:pt x="5046082" y="361781"/>
                      <a:pt x="5038981" y="368881"/>
                      <a:pt x="5030222" y="368881"/>
                    </a:cubicBezTo>
                    <a:lnTo>
                      <a:pt x="15860" y="368881"/>
                    </a:lnTo>
                    <a:cubicBezTo>
                      <a:pt x="7101" y="368881"/>
                      <a:pt x="0" y="361781"/>
                      <a:pt x="0" y="353022"/>
                    </a:cubicBezTo>
                    <a:lnTo>
                      <a:pt x="0" y="15860"/>
                    </a:lnTo>
                    <a:cubicBezTo>
                      <a:pt x="0" y="7101"/>
                      <a:pt x="7101" y="0"/>
                      <a:pt x="15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38100"/>
                <a:ext cx="5046082" cy="406981"/>
              </a:xfrm>
              <a:prstGeom prst="rect">
                <a:avLst/>
              </a:prstGeom>
            </p:spPr>
            <p:txBody>
              <a:bodyPr anchor="ctr" rtlCol="false" tIns="25886" lIns="25886" bIns="25886" rIns="25886"/>
              <a:lstStyle/>
              <a:p>
                <a:pPr algn="ctr" marL="0" indent="0" lvl="0">
                  <a:lnSpc>
                    <a:spcPts val="33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11" id="11"/>
            <p:cNvSpPr txBox="true"/>
            <p:nvPr/>
          </p:nvSpPr>
          <p:spPr>
            <a:xfrm rot="0">
              <a:off x="700583" y="200627"/>
              <a:ext cx="11616334" cy="5156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134B7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Thomas Wagner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496175" y="2455487"/>
            <a:ext cx="9763125" cy="713709"/>
            <a:chOff x="0" y="0"/>
            <a:chExt cx="13017500" cy="951612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13017500" cy="951612"/>
              <a:chOff x="0" y="0"/>
              <a:chExt cx="5046082" cy="368881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5046082" cy="368881"/>
              </a:xfrm>
              <a:custGeom>
                <a:avLst/>
                <a:gdLst/>
                <a:ahLst/>
                <a:cxnLst/>
                <a:rect r="r" b="b" t="t" l="l"/>
                <a:pathLst>
                  <a:path h="368881" w="5046082">
                    <a:moveTo>
                      <a:pt x="15860" y="0"/>
                    </a:moveTo>
                    <a:lnTo>
                      <a:pt x="5030222" y="0"/>
                    </a:lnTo>
                    <a:cubicBezTo>
                      <a:pt x="5038981" y="0"/>
                      <a:pt x="5046082" y="7101"/>
                      <a:pt x="5046082" y="15860"/>
                    </a:cubicBezTo>
                    <a:lnTo>
                      <a:pt x="5046082" y="353022"/>
                    </a:lnTo>
                    <a:cubicBezTo>
                      <a:pt x="5046082" y="361781"/>
                      <a:pt x="5038981" y="368881"/>
                      <a:pt x="5030222" y="368881"/>
                    </a:cubicBezTo>
                    <a:lnTo>
                      <a:pt x="15860" y="368881"/>
                    </a:lnTo>
                    <a:cubicBezTo>
                      <a:pt x="7101" y="368881"/>
                      <a:pt x="0" y="361781"/>
                      <a:pt x="0" y="353022"/>
                    </a:cubicBezTo>
                    <a:lnTo>
                      <a:pt x="0" y="15860"/>
                    </a:lnTo>
                    <a:cubicBezTo>
                      <a:pt x="0" y="7101"/>
                      <a:pt x="7101" y="0"/>
                      <a:pt x="15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5046082" cy="406981"/>
              </a:xfrm>
              <a:prstGeom prst="rect">
                <a:avLst/>
              </a:prstGeom>
            </p:spPr>
            <p:txBody>
              <a:bodyPr anchor="ctr" rtlCol="false" tIns="25886" lIns="25886" bIns="25886" rIns="25886"/>
              <a:lstStyle/>
              <a:p>
                <a:pPr algn="ctr" marL="0" indent="0" lvl="0">
                  <a:lnSpc>
                    <a:spcPts val="33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16" id="16"/>
            <p:cNvSpPr txBox="true"/>
            <p:nvPr/>
          </p:nvSpPr>
          <p:spPr>
            <a:xfrm rot="0">
              <a:off x="700583" y="197595"/>
              <a:ext cx="11616334" cy="5156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Jared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518671" y="3883571"/>
            <a:ext cx="9763125" cy="713709"/>
            <a:chOff x="0" y="0"/>
            <a:chExt cx="13017500" cy="951612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13017500" cy="951612"/>
              <a:chOff x="0" y="0"/>
              <a:chExt cx="5046082" cy="36888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5046082" cy="368881"/>
              </a:xfrm>
              <a:custGeom>
                <a:avLst/>
                <a:gdLst/>
                <a:ahLst/>
                <a:cxnLst/>
                <a:rect r="r" b="b" t="t" l="l"/>
                <a:pathLst>
                  <a:path h="368881" w="5046082">
                    <a:moveTo>
                      <a:pt x="15860" y="0"/>
                    </a:moveTo>
                    <a:lnTo>
                      <a:pt x="5030222" y="0"/>
                    </a:lnTo>
                    <a:cubicBezTo>
                      <a:pt x="5038981" y="0"/>
                      <a:pt x="5046082" y="7101"/>
                      <a:pt x="5046082" y="15860"/>
                    </a:cubicBezTo>
                    <a:lnTo>
                      <a:pt x="5046082" y="353022"/>
                    </a:lnTo>
                    <a:cubicBezTo>
                      <a:pt x="5046082" y="361781"/>
                      <a:pt x="5038981" y="368881"/>
                      <a:pt x="5030222" y="368881"/>
                    </a:cubicBezTo>
                    <a:lnTo>
                      <a:pt x="15860" y="368881"/>
                    </a:lnTo>
                    <a:cubicBezTo>
                      <a:pt x="7101" y="368881"/>
                      <a:pt x="0" y="361781"/>
                      <a:pt x="0" y="353022"/>
                    </a:cubicBezTo>
                    <a:lnTo>
                      <a:pt x="0" y="15860"/>
                    </a:lnTo>
                    <a:cubicBezTo>
                      <a:pt x="0" y="7101"/>
                      <a:pt x="7101" y="0"/>
                      <a:pt x="15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38100"/>
                <a:ext cx="5046082" cy="406981"/>
              </a:xfrm>
              <a:prstGeom prst="rect">
                <a:avLst/>
              </a:prstGeom>
            </p:spPr>
            <p:txBody>
              <a:bodyPr anchor="ctr" rtlCol="false" tIns="25886" lIns="25886" bIns="25886" rIns="25886"/>
              <a:lstStyle/>
              <a:p>
                <a:pPr algn="ctr" marL="0" indent="0" lvl="0">
                  <a:lnSpc>
                    <a:spcPts val="33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471983" y="198946"/>
              <a:ext cx="11616334" cy="5156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Jason Roll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7496175" y="5311654"/>
            <a:ext cx="9763125" cy="713709"/>
            <a:chOff x="0" y="0"/>
            <a:chExt cx="13017500" cy="951612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13017500" cy="951612"/>
              <a:chOff x="0" y="0"/>
              <a:chExt cx="5046082" cy="368881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046082" cy="368881"/>
              </a:xfrm>
              <a:custGeom>
                <a:avLst/>
                <a:gdLst/>
                <a:ahLst/>
                <a:cxnLst/>
                <a:rect r="r" b="b" t="t" l="l"/>
                <a:pathLst>
                  <a:path h="368881" w="5046082">
                    <a:moveTo>
                      <a:pt x="15860" y="0"/>
                    </a:moveTo>
                    <a:lnTo>
                      <a:pt x="5030222" y="0"/>
                    </a:lnTo>
                    <a:cubicBezTo>
                      <a:pt x="5038981" y="0"/>
                      <a:pt x="5046082" y="7101"/>
                      <a:pt x="5046082" y="15860"/>
                    </a:cubicBezTo>
                    <a:lnTo>
                      <a:pt x="5046082" y="353022"/>
                    </a:lnTo>
                    <a:cubicBezTo>
                      <a:pt x="5046082" y="361781"/>
                      <a:pt x="5038981" y="368881"/>
                      <a:pt x="5030222" y="368881"/>
                    </a:cubicBezTo>
                    <a:lnTo>
                      <a:pt x="15860" y="368881"/>
                    </a:lnTo>
                    <a:cubicBezTo>
                      <a:pt x="7101" y="368881"/>
                      <a:pt x="0" y="361781"/>
                      <a:pt x="0" y="353022"/>
                    </a:cubicBezTo>
                    <a:lnTo>
                      <a:pt x="0" y="15860"/>
                    </a:lnTo>
                    <a:cubicBezTo>
                      <a:pt x="0" y="7101"/>
                      <a:pt x="7101" y="0"/>
                      <a:pt x="1586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38100"/>
                <a:ext cx="5046082" cy="406981"/>
              </a:xfrm>
              <a:prstGeom prst="rect">
                <a:avLst/>
              </a:prstGeom>
            </p:spPr>
            <p:txBody>
              <a:bodyPr anchor="ctr" rtlCol="false" tIns="25886" lIns="25886" bIns="25886" rIns="25886"/>
              <a:lstStyle/>
              <a:p>
                <a:pPr algn="l" marL="0" indent="0" lvl="1">
                  <a:lnSpc>
                    <a:spcPts val="33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26" id="26"/>
            <p:cNvSpPr txBox="true"/>
            <p:nvPr/>
          </p:nvSpPr>
          <p:spPr>
            <a:xfrm rot="0">
              <a:off x="700583" y="197604"/>
              <a:ext cx="11616334" cy="5156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Trevor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563662" y="6739738"/>
            <a:ext cx="9718134" cy="716277"/>
            <a:chOff x="0" y="0"/>
            <a:chExt cx="12957512" cy="955036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12957512" cy="955036"/>
              <a:chOff x="0" y="0"/>
              <a:chExt cx="5022828" cy="370208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5022828" cy="370208"/>
              </a:xfrm>
              <a:custGeom>
                <a:avLst/>
                <a:gdLst/>
                <a:ahLst/>
                <a:cxnLst/>
                <a:rect r="r" b="b" t="t" l="l"/>
                <a:pathLst>
                  <a:path h="370208" w="5022828">
                    <a:moveTo>
                      <a:pt x="15933" y="0"/>
                    </a:moveTo>
                    <a:lnTo>
                      <a:pt x="5006895" y="0"/>
                    </a:lnTo>
                    <a:cubicBezTo>
                      <a:pt x="5011120" y="0"/>
                      <a:pt x="5015173" y="1679"/>
                      <a:pt x="5018161" y="4667"/>
                    </a:cubicBezTo>
                    <a:cubicBezTo>
                      <a:pt x="5021149" y="7655"/>
                      <a:pt x="5022828" y="11707"/>
                      <a:pt x="5022828" y="15933"/>
                    </a:cubicBezTo>
                    <a:lnTo>
                      <a:pt x="5022828" y="354275"/>
                    </a:lnTo>
                    <a:cubicBezTo>
                      <a:pt x="5022828" y="363075"/>
                      <a:pt x="5015695" y="370208"/>
                      <a:pt x="5006895" y="370208"/>
                    </a:cubicBezTo>
                    <a:lnTo>
                      <a:pt x="15933" y="370208"/>
                    </a:lnTo>
                    <a:cubicBezTo>
                      <a:pt x="7133" y="370208"/>
                      <a:pt x="0" y="363075"/>
                      <a:pt x="0" y="354275"/>
                    </a:cubicBezTo>
                    <a:lnTo>
                      <a:pt x="0" y="15933"/>
                    </a:lnTo>
                    <a:cubicBezTo>
                      <a:pt x="0" y="7133"/>
                      <a:pt x="7133" y="0"/>
                      <a:pt x="159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38100"/>
                <a:ext cx="5022828" cy="408308"/>
              </a:xfrm>
              <a:prstGeom prst="rect">
                <a:avLst/>
              </a:prstGeom>
            </p:spPr>
            <p:txBody>
              <a:bodyPr anchor="ctr" rtlCol="false" tIns="25886" lIns="25886" bIns="25886" rIns="25886"/>
              <a:lstStyle/>
              <a:p>
                <a:pPr algn="ctr">
                  <a:lnSpc>
                    <a:spcPts val="3360"/>
                  </a:lnSpc>
                </a:pPr>
              </a:p>
            </p:txBody>
          </p:sp>
        </p:grpSp>
        <p:sp>
          <p:nvSpPr>
            <p:cNvPr name="TextBox 31" id="31"/>
            <p:cNvSpPr txBox="true"/>
            <p:nvPr/>
          </p:nvSpPr>
          <p:spPr>
            <a:xfrm rot="0">
              <a:off x="697355" y="198976"/>
              <a:ext cx="11562802" cy="5156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Donte</a:t>
              </a: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496246" y="2094480"/>
            <a:ext cx="6014495" cy="589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685"/>
              </a:lnSpc>
            </a:pPr>
            <a:r>
              <a:rPr lang="en-US" sz="9737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2026</a:t>
            </a:r>
          </a:p>
          <a:p>
            <a:pPr algn="l">
              <a:lnSpc>
                <a:spcPts val="11685"/>
              </a:lnSpc>
            </a:pPr>
            <a:r>
              <a:rPr lang="en-US" sz="9737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DALLAS</a:t>
            </a:r>
          </a:p>
          <a:p>
            <a:pPr algn="l" marL="0" indent="0" lvl="0">
              <a:lnSpc>
                <a:spcPts val="11685"/>
              </a:lnSpc>
              <a:spcBef>
                <a:spcPct val="0"/>
              </a:spcBef>
            </a:pPr>
            <a:r>
              <a:rPr lang="en-US" sz="9737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SPEAKER LINEUP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0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689120" y="2674939"/>
            <a:ext cx="4381000" cy="32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000">
                <a:solidFill>
                  <a:srgbClr val="33372C"/>
                </a:solidFill>
                <a:latin typeface="Telegraf"/>
                <a:ea typeface="Telegraf"/>
                <a:cs typeface="Telegraf"/>
                <a:sym typeface="Telegraf"/>
              </a:rPr>
              <a:t>35-50 decision-makers &amp; brokers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1689120" y="2145753"/>
            <a:ext cx="2804229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spc="-72">
                <a:solidFill>
                  <a:srgbClr val="33372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IDEAL ROOM SIZE: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1441105" y="-997075"/>
            <a:ext cx="6603225" cy="7683753"/>
            <a:chOff x="0" y="0"/>
            <a:chExt cx="6985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8154"/>
              <a:ext cx="698500" cy="796493"/>
            </a:xfrm>
            <a:custGeom>
              <a:avLst/>
              <a:gdLst/>
              <a:ahLst/>
              <a:cxnLst/>
              <a:rect r="r" b="b" t="t" l="l"/>
              <a:pathLst>
                <a:path h="796493" w="698500">
                  <a:moveTo>
                    <a:pt x="375377" y="7047"/>
                  </a:moveTo>
                  <a:lnTo>
                    <a:pt x="672373" y="179845"/>
                  </a:lnTo>
                  <a:cubicBezTo>
                    <a:pt x="688549" y="189256"/>
                    <a:pt x="698500" y="206559"/>
                    <a:pt x="698500" y="225273"/>
                  </a:cubicBezTo>
                  <a:lnTo>
                    <a:pt x="698500" y="571219"/>
                  </a:lnTo>
                  <a:cubicBezTo>
                    <a:pt x="698500" y="589933"/>
                    <a:pt x="688549" y="607236"/>
                    <a:pt x="672373" y="616647"/>
                  </a:cubicBezTo>
                  <a:lnTo>
                    <a:pt x="375377" y="789445"/>
                  </a:lnTo>
                  <a:cubicBezTo>
                    <a:pt x="359226" y="798842"/>
                    <a:pt x="339274" y="798842"/>
                    <a:pt x="323123" y="789445"/>
                  </a:cubicBezTo>
                  <a:lnTo>
                    <a:pt x="26127" y="616647"/>
                  </a:lnTo>
                  <a:cubicBezTo>
                    <a:pt x="9951" y="607236"/>
                    <a:pt x="0" y="589933"/>
                    <a:pt x="0" y="571219"/>
                  </a:cubicBezTo>
                  <a:lnTo>
                    <a:pt x="0" y="225273"/>
                  </a:lnTo>
                  <a:cubicBezTo>
                    <a:pt x="0" y="206559"/>
                    <a:pt x="9951" y="189256"/>
                    <a:pt x="26127" y="179845"/>
                  </a:cubicBezTo>
                  <a:lnTo>
                    <a:pt x="323123" y="7047"/>
                  </a:lnTo>
                  <a:cubicBezTo>
                    <a:pt x="339274" y="-2350"/>
                    <a:pt x="359226" y="-2350"/>
                    <a:pt x="375377" y="7047"/>
                  </a:cubicBezTo>
                  <a:close/>
                </a:path>
              </a:pathLst>
            </a:custGeom>
            <a:blipFill>
              <a:blip r:embed="rId2"/>
              <a:stretch>
                <a:fillRect l="0" t="-15813" r="0" b="-15813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00155" y="1296751"/>
            <a:ext cx="7057330" cy="7302359"/>
            <a:chOff x="0" y="0"/>
            <a:chExt cx="785527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6883"/>
              <a:ext cx="785527" cy="799035"/>
            </a:xfrm>
            <a:custGeom>
              <a:avLst/>
              <a:gdLst/>
              <a:ahLst/>
              <a:cxnLst/>
              <a:rect r="r" b="b" t="t" l="l"/>
              <a:pathLst>
                <a:path h="799035" w="785527">
                  <a:moveTo>
                    <a:pt x="417883" y="6113"/>
                  </a:moveTo>
                  <a:lnTo>
                    <a:pt x="760407" y="183321"/>
                  </a:lnTo>
                  <a:cubicBezTo>
                    <a:pt x="775837" y="191304"/>
                    <a:pt x="785527" y="207226"/>
                    <a:pt x="785527" y="224599"/>
                  </a:cubicBezTo>
                  <a:lnTo>
                    <a:pt x="785527" y="574435"/>
                  </a:lnTo>
                  <a:cubicBezTo>
                    <a:pt x="785527" y="591808"/>
                    <a:pt x="775837" y="607730"/>
                    <a:pt x="760407" y="615713"/>
                  </a:cubicBezTo>
                  <a:lnTo>
                    <a:pt x="417883" y="792921"/>
                  </a:lnTo>
                  <a:cubicBezTo>
                    <a:pt x="402128" y="801072"/>
                    <a:pt x="383398" y="801072"/>
                    <a:pt x="367644" y="792921"/>
                  </a:cubicBezTo>
                  <a:lnTo>
                    <a:pt x="25119" y="615713"/>
                  </a:lnTo>
                  <a:cubicBezTo>
                    <a:pt x="9689" y="607730"/>
                    <a:pt x="0" y="591808"/>
                    <a:pt x="0" y="574435"/>
                  </a:cubicBezTo>
                  <a:lnTo>
                    <a:pt x="0" y="224599"/>
                  </a:lnTo>
                  <a:cubicBezTo>
                    <a:pt x="0" y="207226"/>
                    <a:pt x="9689" y="191304"/>
                    <a:pt x="25119" y="183321"/>
                  </a:cubicBezTo>
                  <a:lnTo>
                    <a:pt x="367644" y="6113"/>
                  </a:lnTo>
                  <a:cubicBezTo>
                    <a:pt x="383398" y="-2038"/>
                    <a:pt x="402128" y="-2038"/>
                    <a:pt x="417883" y="6113"/>
                  </a:cubicBezTo>
                  <a:close/>
                </a:path>
              </a:pathLst>
            </a:custGeom>
            <a:solidFill>
              <a:srgbClr val="134B7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668797" y="3754131"/>
            <a:ext cx="8279543" cy="2587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-299">
                <a:solidFill>
                  <a:srgbClr val="F1F0E8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TARGET AUDIENCE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-11370" y="5791409"/>
            <a:ext cx="4284746" cy="4985886"/>
            <a:chOff x="0" y="0"/>
            <a:chExt cx="6985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12565"/>
              <a:ext cx="698500" cy="787669"/>
            </a:xfrm>
            <a:custGeom>
              <a:avLst/>
              <a:gdLst/>
              <a:ahLst/>
              <a:cxnLst/>
              <a:rect r="r" b="b" t="t" l="l"/>
              <a:pathLst>
                <a:path h="787669" w="698500">
                  <a:moveTo>
                    <a:pt x="389514" y="10861"/>
                  </a:moveTo>
                  <a:lnTo>
                    <a:pt x="658236" y="167209"/>
                  </a:lnTo>
                  <a:cubicBezTo>
                    <a:pt x="683164" y="181712"/>
                    <a:pt x="698500" y="208377"/>
                    <a:pt x="698500" y="237218"/>
                  </a:cubicBezTo>
                  <a:lnTo>
                    <a:pt x="698500" y="550452"/>
                  </a:lnTo>
                  <a:cubicBezTo>
                    <a:pt x="698500" y="579293"/>
                    <a:pt x="683164" y="605958"/>
                    <a:pt x="658236" y="620461"/>
                  </a:cubicBezTo>
                  <a:lnTo>
                    <a:pt x="389514" y="776809"/>
                  </a:lnTo>
                  <a:cubicBezTo>
                    <a:pt x="364624" y="791290"/>
                    <a:pt x="333876" y="791290"/>
                    <a:pt x="308986" y="776809"/>
                  </a:cubicBezTo>
                  <a:lnTo>
                    <a:pt x="40264" y="620461"/>
                  </a:lnTo>
                  <a:cubicBezTo>
                    <a:pt x="15336" y="605958"/>
                    <a:pt x="0" y="579293"/>
                    <a:pt x="0" y="550452"/>
                  </a:cubicBezTo>
                  <a:lnTo>
                    <a:pt x="0" y="237218"/>
                  </a:lnTo>
                  <a:cubicBezTo>
                    <a:pt x="0" y="208377"/>
                    <a:pt x="15336" y="181712"/>
                    <a:pt x="40264" y="167209"/>
                  </a:cubicBezTo>
                  <a:lnTo>
                    <a:pt x="308986" y="10861"/>
                  </a:lnTo>
                  <a:cubicBezTo>
                    <a:pt x="333876" y="-3620"/>
                    <a:pt x="364624" y="-3620"/>
                    <a:pt x="389514" y="10861"/>
                  </a:cubicBezTo>
                  <a:close/>
                </a:path>
              </a:pathLst>
            </a:custGeom>
            <a:blipFill>
              <a:blip r:embed="rId3"/>
              <a:stretch>
                <a:fillRect l="-45796" t="-41125" r="-97294" b="-2498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0905420" y="2008545"/>
            <a:ext cx="544927" cy="544927"/>
          </a:xfrm>
          <a:custGeom>
            <a:avLst/>
            <a:gdLst/>
            <a:ahLst/>
            <a:cxnLst/>
            <a:rect r="r" b="b" t="t" l="l"/>
            <a:pathLst>
              <a:path h="544927" w="544927">
                <a:moveTo>
                  <a:pt x="0" y="0"/>
                </a:moveTo>
                <a:lnTo>
                  <a:pt x="544927" y="0"/>
                </a:lnTo>
                <a:lnTo>
                  <a:pt x="544927" y="544926"/>
                </a:lnTo>
                <a:lnTo>
                  <a:pt x="0" y="544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5764062" y="-4057887"/>
            <a:ext cx="5802394" cy="6751876"/>
            <a:chOff x="0" y="0"/>
            <a:chExt cx="6985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9279"/>
              <a:ext cx="698500" cy="794242"/>
            </a:xfrm>
            <a:custGeom>
              <a:avLst/>
              <a:gdLst/>
              <a:ahLst/>
              <a:cxnLst/>
              <a:rect r="r" b="b" t="t" l="l"/>
              <a:pathLst>
                <a:path h="794242" w="698500">
                  <a:moveTo>
                    <a:pt x="378983" y="8020"/>
                  </a:moveTo>
                  <a:lnTo>
                    <a:pt x="668767" y="176622"/>
                  </a:lnTo>
                  <a:cubicBezTo>
                    <a:pt x="687175" y="187332"/>
                    <a:pt x="698500" y="207023"/>
                    <a:pt x="698500" y="228320"/>
                  </a:cubicBezTo>
                  <a:lnTo>
                    <a:pt x="698500" y="565922"/>
                  </a:lnTo>
                  <a:cubicBezTo>
                    <a:pt x="698500" y="587219"/>
                    <a:pt x="687175" y="606910"/>
                    <a:pt x="668767" y="617620"/>
                  </a:cubicBezTo>
                  <a:lnTo>
                    <a:pt x="378983" y="786222"/>
                  </a:lnTo>
                  <a:cubicBezTo>
                    <a:pt x="360603" y="796916"/>
                    <a:pt x="337897" y="796916"/>
                    <a:pt x="319517" y="786222"/>
                  </a:cubicBezTo>
                  <a:lnTo>
                    <a:pt x="29733" y="617620"/>
                  </a:lnTo>
                  <a:cubicBezTo>
                    <a:pt x="11325" y="606910"/>
                    <a:pt x="0" y="587219"/>
                    <a:pt x="0" y="565922"/>
                  </a:cubicBezTo>
                  <a:lnTo>
                    <a:pt x="0" y="228320"/>
                  </a:lnTo>
                  <a:cubicBezTo>
                    <a:pt x="0" y="207023"/>
                    <a:pt x="11325" y="187332"/>
                    <a:pt x="29733" y="176622"/>
                  </a:cubicBezTo>
                  <a:lnTo>
                    <a:pt x="319517" y="8020"/>
                  </a:lnTo>
                  <a:cubicBezTo>
                    <a:pt x="337897" y="-2674"/>
                    <a:pt x="360603" y="-2674"/>
                    <a:pt x="378983" y="8020"/>
                  </a:cubicBezTo>
                  <a:close/>
                </a:path>
              </a:pathLst>
            </a:custGeom>
            <a:solidFill>
              <a:srgbClr val="33372C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0717570" y="3781725"/>
            <a:ext cx="6103367" cy="2980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1" indent="-367026" lvl="1">
              <a:lnSpc>
                <a:spcPts val="4759"/>
              </a:lnSpc>
              <a:buFont typeface="Arial"/>
              <a:buChar char="•"/>
            </a:pPr>
            <a:r>
              <a:rPr lang="en-US" sz="3399" i="true">
                <a:solidFill>
                  <a:srgbClr val="000000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Regional &amp; National Brokers</a:t>
            </a:r>
          </a:p>
          <a:p>
            <a:pPr algn="l" marL="734051" indent="-367026" lvl="1">
              <a:lnSpc>
                <a:spcPts val="4759"/>
              </a:lnSpc>
              <a:buFont typeface="Arial"/>
              <a:buChar char="•"/>
            </a:pPr>
            <a:r>
              <a:rPr lang="en-US" sz="3399" i="true">
                <a:solidFill>
                  <a:srgbClr val="000000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TPA’s</a:t>
            </a:r>
          </a:p>
          <a:p>
            <a:pPr algn="l" marL="734051" indent="-367026" lvl="1">
              <a:lnSpc>
                <a:spcPts val="4759"/>
              </a:lnSpc>
              <a:buFont typeface="Arial"/>
              <a:buChar char="•"/>
            </a:pPr>
            <a:r>
              <a:rPr lang="en-US" sz="3399" i="true">
                <a:solidFill>
                  <a:srgbClr val="000000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Employer CFOs (50-500 lives)</a:t>
            </a:r>
          </a:p>
          <a:p>
            <a:pPr algn="l" marL="734051" indent="-367026" lvl="1">
              <a:lnSpc>
                <a:spcPts val="4759"/>
              </a:lnSpc>
              <a:buFont typeface="Arial"/>
              <a:buChar char="•"/>
            </a:pPr>
            <a:r>
              <a:rPr lang="en-US" sz="3399" i="true">
                <a:solidFill>
                  <a:srgbClr val="000000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Growth-stage employers</a:t>
            </a:r>
          </a:p>
          <a:p>
            <a:pPr algn="l" marL="734051" indent="-367026" lvl="1">
              <a:lnSpc>
                <a:spcPts val="4759"/>
              </a:lnSpc>
              <a:buFont typeface="Arial"/>
              <a:buChar char="•"/>
            </a:pPr>
            <a:r>
              <a:rPr lang="en-US" sz="3399" i="true">
                <a:solidFill>
                  <a:srgbClr val="000000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Advisors navigating volatility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0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60746" y="1390657"/>
            <a:ext cx="7941475" cy="1060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spc="-240">
                <a:solidFill>
                  <a:srgbClr val="33372C"/>
                </a:solidFill>
                <a:latin typeface="Montserrat"/>
                <a:ea typeface="Montserrat"/>
                <a:cs typeface="Montserrat"/>
                <a:sym typeface="Montserrat"/>
              </a:rPr>
              <a:t>THE AGENDA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7710205" y="8704097"/>
            <a:ext cx="5802394" cy="6751876"/>
            <a:chOff x="0" y="0"/>
            <a:chExt cx="6985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9279"/>
              <a:ext cx="698500" cy="794242"/>
            </a:xfrm>
            <a:custGeom>
              <a:avLst/>
              <a:gdLst/>
              <a:ahLst/>
              <a:cxnLst/>
              <a:rect r="r" b="b" t="t" l="l"/>
              <a:pathLst>
                <a:path h="794242" w="698500">
                  <a:moveTo>
                    <a:pt x="378983" y="8020"/>
                  </a:moveTo>
                  <a:lnTo>
                    <a:pt x="668767" y="176622"/>
                  </a:lnTo>
                  <a:cubicBezTo>
                    <a:pt x="687175" y="187332"/>
                    <a:pt x="698500" y="207023"/>
                    <a:pt x="698500" y="228320"/>
                  </a:cubicBezTo>
                  <a:lnTo>
                    <a:pt x="698500" y="565922"/>
                  </a:lnTo>
                  <a:cubicBezTo>
                    <a:pt x="698500" y="587219"/>
                    <a:pt x="687175" y="606910"/>
                    <a:pt x="668767" y="617620"/>
                  </a:cubicBezTo>
                  <a:lnTo>
                    <a:pt x="378983" y="786222"/>
                  </a:lnTo>
                  <a:cubicBezTo>
                    <a:pt x="360603" y="796916"/>
                    <a:pt x="337897" y="796916"/>
                    <a:pt x="319517" y="786222"/>
                  </a:cubicBezTo>
                  <a:lnTo>
                    <a:pt x="29733" y="617620"/>
                  </a:lnTo>
                  <a:cubicBezTo>
                    <a:pt x="11325" y="606910"/>
                    <a:pt x="0" y="587219"/>
                    <a:pt x="0" y="565922"/>
                  </a:cubicBezTo>
                  <a:lnTo>
                    <a:pt x="0" y="228320"/>
                  </a:lnTo>
                  <a:cubicBezTo>
                    <a:pt x="0" y="207023"/>
                    <a:pt x="11325" y="187332"/>
                    <a:pt x="29733" y="176622"/>
                  </a:cubicBezTo>
                  <a:lnTo>
                    <a:pt x="319517" y="8020"/>
                  </a:lnTo>
                  <a:cubicBezTo>
                    <a:pt x="337897" y="-2674"/>
                    <a:pt x="360603" y="-2674"/>
                    <a:pt x="378983" y="8020"/>
                  </a:cubicBezTo>
                  <a:close/>
                </a:path>
              </a:pathLst>
            </a:custGeom>
            <a:solidFill>
              <a:srgbClr val="33372C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611401" y="0"/>
            <a:ext cx="7676599" cy="10287000"/>
            <a:chOff x="0" y="0"/>
            <a:chExt cx="2021820" cy="27093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21820" cy="2709333"/>
            </a:xfrm>
            <a:custGeom>
              <a:avLst/>
              <a:gdLst/>
              <a:ahLst/>
              <a:cxnLst/>
              <a:rect r="r" b="b" t="t" l="l"/>
              <a:pathLst>
                <a:path h="2709333" w="2021820">
                  <a:moveTo>
                    <a:pt x="0" y="0"/>
                  </a:moveTo>
                  <a:lnTo>
                    <a:pt x="2021820" y="0"/>
                  </a:lnTo>
                  <a:lnTo>
                    <a:pt x="202182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34B7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76200"/>
              <a:ext cx="2021820" cy="27855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2846822" y="2004932"/>
            <a:ext cx="4381000" cy="32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000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Initial Design and Development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846822" y="1475746"/>
            <a:ext cx="2804229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72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10:00 AM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60746" y="8884920"/>
            <a:ext cx="4502783" cy="373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>
                <a:solidFill>
                  <a:srgbClr val="33372C"/>
                </a:solidFill>
                <a:latin typeface="Telegraf"/>
                <a:ea typeface="Telegraf"/>
                <a:cs typeface="Telegraf"/>
                <a:sym typeface="Telegraf"/>
              </a:rPr>
              <a:t>PRODUCT DEVELOPMENT 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846822" y="3490824"/>
            <a:ext cx="4381000" cy="32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000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Product Testing and User Feedback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846822" y="2961639"/>
            <a:ext cx="2804229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72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PHASE 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846822" y="4978860"/>
            <a:ext cx="4381000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000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Refinement and Preparation for Launch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846822" y="4449674"/>
            <a:ext cx="2804229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72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PHASE 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846822" y="6743121"/>
            <a:ext cx="4381000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000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SEO, advertising, social media, Influencers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846822" y="6213935"/>
            <a:ext cx="3833592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72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MARKETING STRATEGY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846822" y="8507381"/>
            <a:ext cx="4381000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000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E-commerce, physical stores, distributors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846822" y="7978196"/>
            <a:ext cx="4381000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72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DISTRIBUTION CHANNELS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1599647" y="1521418"/>
            <a:ext cx="544927" cy="544927"/>
          </a:xfrm>
          <a:custGeom>
            <a:avLst/>
            <a:gdLst/>
            <a:ahLst/>
            <a:cxnLst/>
            <a:rect r="r" b="b" t="t" l="l"/>
            <a:pathLst>
              <a:path h="544927" w="544927">
                <a:moveTo>
                  <a:pt x="0" y="0"/>
                </a:moveTo>
                <a:lnTo>
                  <a:pt x="544927" y="0"/>
                </a:lnTo>
                <a:lnTo>
                  <a:pt x="544927" y="544927"/>
                </a:lnTo>
                <a:lnTo>
                  <a:pt x="0" y="544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599647" y="3007310"/>
            <a:ext cx="544927" cy="544927"/>
          </a:xfrm>
          <a:custGeom>
            <a:avLst/>
            <a:gdLst/>
            <a:ahLst/>
            <a:cxnLst/>
            <a:rect r="r" b="b" t="t" l="l"/>
            <a:pathLst>
              <a:path h="544927" w="544927">
                <a:moveTo>
                  <a:pt x="0" y="0"/>
                </a:moveTo>
                <a:lnTo>
                  <a:pt x="544927" y="0"/>
                </a:lnTo>
                <a:lnTo>
                  <a:pt x="544927" y="544927"/>
                </a:lnTo>
                <a:lnTo>
                  <a:pt x="0" y="544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599647" y="4495212"/>
            <a:ext cx="544927" cy="544927"/>
          </a:xfrm>
          <a:custGeom>
            <a:avLst/>
            <a:gdLst/>
            <a:ahLst/>
            <a:cxnLst/>
            <a:rect r="r" b="b" t="t" l="l"/>
            <a:pathLst>
              <a:path h="544927" w="544927">
                <a:moveTo>
                  <a:pt x="0" y="0"/>
                </a:moveTo>
                <a:lnTo>
                  <a:pt x="544927" y="0"/>
                </a:lnTo>
                <a:lnTo>
                  <a:pt x="544927" y="544927"/>
                </a:lnTo>
                <a:lnTo>
                  <a:pt x="0" y="544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599647" y="6217244"/>
            <a:ext cx="544927" cy="544927"/>
          </a:xfrm>
          <a:custGeom>
            <a:avLst/>
            <a:gdLst/>
            <a:ahLst/>
            <a:cxnLst/>
            <a:rect r="r" b="b" t="t" l="l"/>
            <a:pathLst>
              <a:path h="544927" w="544927">
                <a:moveTo>
                  <a:pt x="0" y="0"/>
                </a:moveTo>
                <a:lnTo>
                  <a:pt x="544927" y="0"/>
                </a:lnTo>
                <a:lnTo>
                  <a:pt x="544927" y="544927"/>
                </a:lnTo>
                <a:lnTo>
                  <a:pt x="0" y="544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1599647" y="7930571"/>
            <a:ext cx="544927" cy="544927"/>
          </a:xfrm>
          <a:custGeom>
            <a:avLst/>
            <a:gdLst/>
            <a:ahLst/>
            <a:cxnLst/>
            <a:rect r="r" b="b" t="t" l="l"/>
            <a:pathLst>
              <a:path h="544927" w="544927">
                <a:moveTo>
                  <a:pt x="0" y="0"/>
                </a:moveTo>
                <a:lnTo>
                  <a:pt x="544927" y="0"/>
                </a:lnTo>
                <a:lnTo>
                  <a:pt x="544927" y="544926"/>
                </a:lnTo>
                <a:lnTo>
                  <a:pt x="0" y="5449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-2901197" y="-5323755"/>
            <a:ext cx="5802394" cy="6751876"/>
            <a:chOff x="0" y="0"/>
            <a:chExt cx="6985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9279"/>
              <a:ext cx="698500" cy="794242"/>
            </a:xfrm>
            <a:custGeom>
              <a:avLst/>
              <a:gdLst/>
              <a:ahLst/>
              <a:cxnLst/>
              <a:rect r="r" b="b" t="t" l="l"/>
              <a:pathLst>
                <a:path h="794242" w="698500">
                  <a:moveTo>
                    <a:pt x="378983" y="8020"/>
                  </a:moveTo>
                  <a:lnTo>
                    <a:pt x="668767" y="176622"/>
                  </a:lnTo>
                  <a:cubicBezTo>
                    <a:pt x="687175" y="187332"/>
                    <a:pt x="698500" y="207023"/>
                    <a:pt x="698500" y="228320"/>
                  </a:cubicBezTo>
                  <a:lnTo>
                    <a:pt x="698500" y="565922"/>
                  </a:lnTo>
                  <a:cubicBezTo>
                    <a:pt x="698500" y="587219"/>
                    <a:pt x="687175" y="606910"/>
                    <a:pt x="668767" y="617620"/>
                  </a:cubicBezTo>
                  <a:lnTo>
                    <a:pt x="378983" y="786222"/>
                  </a:lnTo>
                  <a:cubicBezTo>
                    <a:pt x="360603" y="796916"/>
                    <a:pt x="337897" y="796916"/>
                    <a:pt x="319517" y="786222"/>
                  </a:cubicBezTo>
                  <a:lnTo>
                    <a:pt x="29733" y="617620"/>
                  </a:lnTo>
                  <a:cubicBezTo>
                    <a:pt x="11325" y="606910"/>
                    <a:pt x="0" y="587219"/>
                    <a:pt x="0" y="565922"/>
                  </a:cubicBezTo>
                  <a:lnTo>
                    <a:pt x="0" y="228320"/>
                  </a:lnTo>
                  <a:cubicBezTo>
                    <a:pt x="0" y="207023"/>
                    <a:pt x="11325" y="187332"/>
                    <a:pt x="29733" y="176622"/>
                  </a:cubicBezTo>
                  <a:lnTo>
                    <a:pt x="319517" y="8020"/>
                  </a:lnTo>
                  <a:cubicBezTo>
                    <a:pt x="337897" y="-2674"/>
                    <a:pt x="360603" y="-2674"/>
                    <a:pt x="378983" y="8020"/>
                  </a:cubicBezTo>
                  <a:close/>
                </a:path>
              </a:pathLst>
            </a:custGeom>
            <a:solidFill>
              <a:srgbClr val="33372C"/>
            </a:solid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0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743628" y="2560461"/>
            <a:ext cx="4119400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72">
                <a:solidFill>
                  <a:srgbClr val="33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MARKETING &amp; EXECUTION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3145444" y="0"/>
            <a:ext cx="5142556" cy="10287000"/>
            <a:chOff x="0" y="0"/>
            <a:chExt cx="1354418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41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354418">
                  <a:moveTo>
                    <a:pt x="0" y="0"/>
                  </a:moveTo>
                  <a:lnTo>
                    <a:pt x="1354418" y="0"/>
                  </a:lnTo>
                  <a:lnTo>
                    <a:pt x="13544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34B7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1354418" cy="27855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924255" y="834235"/>
            <a:ext cx="6547434" cy="7926690"/>
            <a:chOff x="0" y="0"/>
            <a:chExt cx="766651" cy="92815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7580"/>
              <a:ext cx="766651" cy="912990"/>
            </a:xfrm>
            <a:custGeom>
              <a:avLst/>
              <a:gdLst/>
              <a:ahLst/>
              <a:cxnLst/>
              <a:rect r="r" b="b" t="t" l="l"/>
              <a:pathLst>
                <a:path h="912990" w="766651">
                  <a:moveTo>
                    <a:pt x="410260" y="6698"/>
                  </a:moveTo>
                  <a:lnTo>
                    <a:pt x="739717" y="181342"/>
                  </a:lnTo>
                  <a:cubicBezTo>
                    <a:pt x="756289" y="190127"/>
                    <a:pt x="766651" y="207348"/>
                    <a:pt x="766651" y="226105"/>
                  </a:cubicBezTo>
                  <a:lnTo>
                    <a:pt x="766651" y="686886"/>
                  </a:lnTo>
                  <a:cubicBezTo>
                    <a:pt x="766651" y="705643"/>
                    <a:pt x="756289" y="722864"/>
                    <a:pt x="739717" y="731649"/>
                  </a:cubicBezTo>
                  <a:lnTo>
                    <a:pt x="410260" y="906293"/>
                  </a:lnTo>
                  <a:cubicBezTo>
                    <a:pt x="393414" y="915223"/>
                    <a:pt x="373237" y="915223"/>
                    <a:pt x="356391" y="906293"/>
                  </a:cubicBezTo>
                  <a:lnTo>
                    <a:pt x="26934" y="731649"/>
                  </a:lnTo>
                  <a:cubicBezTo>
                    <a:pt x="10362" y="722864"/>
                    <a:pt x="0" y="705643"/>
                    <a:pt x="0" y="686886"/>
                  </a:cubicBezTo>
                  <a:lnTo>
                    <a:pt x="0" y="226105"/>
                  </a:lnTo>
                  <a:cubicBezTo>
                    <a:pt x="0" y="207348"/>
                    <a:pt x="10362" y="190127"/>
                    <a:pt x="26934" y="181342"/>
                  </a:cubicBezTo>
                  <a:lnTo>
                    <a:pt x="356391" y="6698"/>
                  </a:lnTo>
                  <a:cubicBezTo>
                    <a:pt x="373237" y="-2232"/>
                    <a:pt x="393414" y="-2232"/>
                    <a:pt x="410260" y="6698"/>
                  </a:cubicBezTo>
                  <a:close/>
                </a:path>
              </a:pathLst>
            </a:custGeom>
            <a:blipFill>
              <a:blip r:embed="rId2"/>
              <a:stretch>
                <a:fillRect l="-39227" t="81" r="-39227" b="81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028700"/>
            <a:ext cx="544927" cy="544927"/>
          </a:xfrm>
          <a:custGeom>
            <a:avLst/>
            <a:gdLst/>
            <a:ahLst/>
            <a:cxnLst/>
            <a:rect r="r" b="b" t="t" l="l"/>
            <a:pathLst>
              <a:path h="544927" w="544927">
                <a:moveTo>
                  <a:pt x="0" y="0"/>
                </a:moveTo>
                <a:lnTo>
                  <a:pt x="544927" y="0"/>
                </a:lnTo>
                <a:lnTo>
                  <a:pt x="544927" y="544927"/>
                </a:lnTo>
                <a:lnTo>
                  <a:pt x="0" y="5449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2333669"/>
            <a:ext cx="544927" cy="544927"/>
          </a:xfrm>
          <a:custGeom>
            <a:avLst/>
            <a:gdLst/>
            <a:ahLst/>
            <a:cxnLst/>
            <a:rect r="r" b="b" t="t" l="l"/>
            <a:pathLst>
              <a:path h="544927" w="544927">
                <a:moveTo>
                  <a:pt x="0" y="0"/>
                </a:moveTo>
                <a:lnTo>
                  <a:pt x="544927" y="0"/>
                </a:lnTo>
                <a:lnTo>
                  <a:pt x="544927" y="544927"/>
                </a:lnTo>
                <a:lnTo>
                  <a:pt x="0" y="5449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28700" y="4682212"/>
            <a:ext cx="544927" cy="544927"/>
          </a:xfrm>
          <a:custGeom>
            <a:avLst/>
            <a:gdLst/>
            <a:ahLst/>
            <a:cxnLst/>
            <a:rect r="r" b="b" t="t" l="l"/>
            <a:pathLst>
              <a:path h="544927" w="544927">
                <a:moveTo>
                  <a:pt x="0" y="0"/>
                </a:moveTo>
                <a:lnTo>
                  <a:pt x="544927" y="0"/>
                </a:lnTo>
                <a:lnTo>
                  <a:pt x="544927" y="544927"/>
                </a:lnTo>
                <a:lnTo>
                  <a:pt x="0" y="5449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828363" y="1028700"/>
            <a:ext cx="544927" cy="544927"/>
          </a:xfrm>
          <a:custGeom>
            <a:avLst/>
            <a:gdLst/>
            <a:ahLst/>
            <a:cxnLst/>
            <a:rect r="r" b="b" t="t" l="l"/>
            <a:pathLst>
              <a:path h="544927" w="544927">
                <a:moveTo>
                  <a:pt x="0" y="0"/>
                </a:moveTo>
                <a:lnTo>
                  <a:pt x="544926" y="0"/>
                </a:lnTo>
                <a:lnTo>
                  <a:pt x="544926" y="544927"/>
                </a:lnTo>
                <a:lnTo>
                  <a:pt x="0" y="5449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832424" y="2423253"/>
            <a:ext cx="544927" cy="544927"/>
          </a:xfrm>
          <a:custGeom>
            <a:avLst/>
            <a:gdLst/>
            <a:ahLst/>
            <a:cxnLst/>
            <a:rect r="r" b="b" t="t" l="l"/>
            <a:pathLst>
              <a:path h="544927" w="544927">
                <a:moveTo>
                  <a:pt x="0" y="0"/>
                </a:moveTo>
                <a:lnTo>
                  <a:pt x="544926" y="0"/>
                </a:lnTo>
                <a:lnTo>
                  <a:pt x="544926" y="544926"/>
                </a:lnTo>
                <a:lnTo>
                  <a:pt x="0" y="5449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4975530" y="7864475"/>
            <a:ext cx="4567541" cy="5314957"/>
            <a:chOff x="0" y="0"/>
            <a:chExt cx="6985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11787"/>
              <a:ext cx="698500" cy="789225"/>
            </a:xfrm>
            <a:custGeom>
              <a:avLst/>
              <a:gdLst/>
              <a:ahLst/>
              <a:cxnLst/>
              <a:rect r="r" b="b" t="t" l="l"/>
              <a:pathLst>
                <a:path h="789225" w="698500">
                  <a:moveTo>
                    <a:pt x="387021" y="10189"/>
                  </a:moveTo>
                  <a:lnTo>
                    <a:pt x="660729" y="169437"/>
                  </a:lnTo>
                  <a:cubicBezTo>
                    <a:pt x="684114" y="183043"/>
                    <a:pt x="698500" y="208057"/>
                    <a:pt x="698500" y="235112"/>
                  </a:cubicBezTo>
                  <a:lnTo>
                    <a:pt x="698500" y="554114"/>
                  </a:lnTo>
                  <a:cubicBezTo>
                    <a:pt x="698500" y="581169"/>
                    <a:pt x="684114" y="606183"/>
                    <a:pt x="660729" y="619789"/>
                  </a:cubicBezTo>
                  <a:lnTo>
                    <a:pt x="387021" y="779037"/>
                  </a:lnTo>
                  <a:cubicBezTo>
                    <a:pt x="363673" y="792622"/>
                    <a:pt x="334827" y="792622"/>
                    <a:pt x="311479" y="779037"/>
                  </a:cubicBezTo>
                  <a:lnTo>
                    <a:pt x="37771" y="619789"/>
                  </a:lnTo>
                  <a:cubicBezTo>
                    <a:pt x="14386" y="606183"/>
                    <a:pt x="0" y="581169"/>
                    <a:pt x="0" y="554114"/>
                  </a:cubicBezTo>
                  <a:lnTo>
                    <a:pt x="0" y="235112"/>
                  </a:lnTo>
                  <a:cubicBezTo>
                    <a:pt x="0" y="208057"/>
                    <a:pt x="14386" y="183043"/>
                    <a:pt x="37771" y="169437"/>
                  </a:cubicBezTo>
                  <a:lnTo>
                    <a:pt x="311479" y="10189"/>
                  </a:lnTo>
                  <a:cubicBezTo>
                    <a:pt x="334827" y="-3396"/>
                    <a:pt x="363673" y="-3396"/>
                    <a:pt x="387021" y="10189"/>
                  </a:cubicBezTo>
                  <a:close/>
                </a:path>
              </a:pathLst>
            </a:custGeom>
            <a:solidFill>
              <a:srgbClr val="F1F0E8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6394161" y="4360831"/>
            <a:ext cx="1413329" cy="1413329"/>
          </a:xfrm>
          <a:custGeom>
            <a:avLst/>
            <a:gdLst/>
            <a:ahLst/>
            <a:cxnLst/>
            <a:rect r="r" b="b" t="t" l="l"/>
            <a:pathLst>
              <a:path h="1413329" w="1413329">
                <a:moveTo>
                  <a:pt x="0" y="0"/>
                </a:moveTo>
                <a:lnTo>
                  <a:pt x="1413329" y="0"/>
                </a:lnTo>
                <a:lnTo>
                  <a:pt x="1413329" y="1413329"/>
                </a:lnTo>
                <a:lnTo>
                  <a:pt x="0" y="1413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301163" y="6282509"/>
            <a:ext cx="9701324" cy="2025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236"/>
              </a:lnSpc>
            </a:pPr>
            <a:r>
              <a:rPr lang="en-US" sz="15236" spc="-457">
                <a:solidFill>
                  <a:srgbClr val="33372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THE COST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777061" y="1682208"/>
            <a:ext cx="1985710" cy="293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b="true" sz="2099" i="true">
                <a:solidFill>
                  <a:srgbClr val="33372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$500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77061" y="1165908"/>
            <a:ext cx="3971420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72">
                <a:solidFill>
                  <a:srgbClr val="33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EMBASSY ROOM RENTAL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777061" y="2818076"/>
            <a:ext cx="3236070" cy="1681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81"/>
              </a:lnSpc>
            </a:pPr>
            <a:r>
              <a:rPr lang="en-US" sz="2100" i="true">
                <a:solidFill>
                  <a:srgbClr val="33372C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$5000 </a:t>
            </a:r>
          </a:p>
          <a:p>
            <a:pPr algn="l">
              <a:lnSpc>
                <a:spcPts val="3381"/>
              </a:lnSpc>
            </a:pPr>
            <a:r>
              <a:rPr lang="en-US" sz="2100" i="true">
                <a:solidFill>
                  <a:srgbClr val="33372C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(27% service charge)</a:t>
            </a:r>
          </a:p>
          <a:p>
            <a:pPr algn="l">
              <a:lnSpc>
                <a:spcPts val="3381"/>
              </a:lnSpc>
            </a:pPr>
            <a:r>
              <a:rPr lang="en-US" sz="2100" i="true">
                <a:solidFill>
                  <a:srgbClr val="33372C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(8.24% sales tax)</a:t>
            </a:r>
          </a:p>
          <a:p>
            <a:pPr algn="l">
              <a:lnSpc>
                <a:spcPts val="3381"/>
              </a:lnSpc>
            </a:pPr>
            <a:r>
              <a:rPr lang="en-US" sz="2100" i="true">
                <a:solidFill>
                  <a:srgbClr val="33372C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             </a:t>
            </a:r>
            <a:r>
              <a:rPr lang="en-US" b="true" sz="2100" i="true">
                <a:solidFill>
                  <a:srgbClr val="33372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=$6,900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777061" y="2470878"/>
            <a:ext cx="4617100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72">
                <a:solidFill>
                  <a:srgbClr val="33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F&amp;B MINIMUM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817618" y="1592677"/>
            <a:ext cx="1985710" cy="293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b="true" sz="2099" i="true">
                <a:solidFill>
                  <a:srgbClr val="33372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$279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817618" y="1165908"/>
            <a:ext cx="2440387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72">
                <a:solidFill>
                  <a:srgbClr val="33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HOTEL ROOM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849839" y="3130105"/>
            <a:ext cx="1985710" cy="293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b="true" sz="2099" i="true">
                <a:solidFill>
                  <a:srgbClr val="33372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$1000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777061" y="5331914"/>
            <a:ext cx="1985710" cy="293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b="true" sz="2099" i="true">
                <a:solidFill>
                  <a:srgbClr val="33372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$700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777061" y="4825365"/>
            <a:ext cx="4617100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72">
                <a:solidFill>
                  <a:srgbClr val="33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AV PACKAGE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649814" y="3975273"/>
            <a:ext cx="4119400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72">
                <a:solidFill>
                  <a:srgbClr val="33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TOTAL SPLIT 6 WAYS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6832424" y="3815904"/>
            <a:ext cx="544927" cy="544927"/>
          </a:xfrm>
          <a:custGeom>
            <a:avLst/>
            <a:gdLst/>
            <a:ahLst/>
            <a:cxnLst/>
            <a:rect r="r" b="b" t="t" l="l"/>
            <a:pathLst>
              <a:path h="544927" w="544927">
                <a:moveTo>
                  <a:pt x="0" y="0"/>
                </a:moveTo>
                <a:lnTo>
                  <a:pt x="544926" y="0"/>
                </a:lnTo>
                <a:lnTo>
                  <a:pt x="544926" y="544927"/>
                </a:lnTo>
                <a:lnTo>
                  <a:pt x="0" y="5449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7849839" y="4809944"/>
            <a:ext cx="1985710" cy="502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59"/>
              </a:lnSpc>
            </a:pPr>
            <a:r>
              <a:rPr lang="en-US" b="true" sz="3599" i="true">
                <a:solidFill>
                  <a:srgbClr val="33372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$1,600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D53B4BF2D6FF4594855E735088D073" ma:contentTypeVersion="16" ma:contentTypeDescription="Create a new document." ma:contentTypeScope="" ma:versionID="504a539b6d37429ec7dfb963336ff3d5">
  <xsd:schema xmlns:xsd="http://www.w3.org/2001/XMLSchema" xmlns:xs="http://www.w3.org/2001/XMLSchema" xmlns:p="http://schemas.microsoft.com/office/2006/metadata/properties" xmlns:ns2="59bdae50-91be-4c00-bad8-313464f4e2db" xmlns:ns3="f26677ca-ae69-4d49-a744-bf4da4da1327" targetNamespace="http://schemas.microsoft.com/office/2006/metadata/properties" ma:root="true" ma:fieldsID="beabbf48ebe5c94cd05d7b8d2814dd77" ns2:_="" ns3:_="">
    <xsd:import namespace="59bdae50-91be-4c00-bad8-313464f4e2db"/>
    <xsd:import namespace="f26677ca-ae69-4d49-a744-bf4da4da13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_ApprovalAssignedTo" minOccurs="0"/>
                <xsd:element ref="ns2:_ApprovalRespondedBy" minOccurs="0"/>
                <xsd:element ref="ns2:_ApprovalSentBy" minOccurs="0"/>
                <xsd:element ref="ns2:_ApprovalStatu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bdae50-91be-4c00-bad8-313464f4e2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345571a-e924-403f-8b12-6486bc9a8c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ApprovalAssignedTo" ma:index="18" nillable="true" ma:displayName="Approvers" ma:list="UserInfo" ma:internalName="_ApprovalAssignedTo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RespondedBy" ma:index="19" nillable="true" ma:displayName="Responses" ma:list="UserInfo" ma:internalName="_ApprovalRespondedBy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entBy" ma:index="20" nillable="true" ma:displayName="Approval Creator" ma:list="UserInfo" ma:internalName="_ApprovalSent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tatus" ma:index="21" nillable="true" ma:displayName="Approval status" ma:internalName="_ApprovalStatus" ma:readOnly="true">
      <xsd:simpleType>
        <xsd:restriction base="dms:Unknown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6677ca-ae69-4d49-a744-bf4da4da132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a06dcfb-081d-4d5e-921c-d8fd946f1f34}" ma:internalName="TaxCatchAll" ma:showField="CatchAllData" ma:web="f26677ca-ae69-4d49-a744-bf4da4da13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pprovalAssignedTo xmlns="59bdae50-91be-4c00-bad8-313464f4e2db">
      <UserInfo>
        <DisplayName/>
        <AccountId xsi:nil="true"/>
        <AccountType/>
      </UserInfo>
    </_ApprovalAssignedTo>
    <_ApprovalRespondedBy xmlns="59bdae50-91be-4c00-bad8-313464f4e2db">
      <UserInfo>
        <DisplayName/>
        <AccountId xsi:nil="true"/>
        <AccountType/>
      </UserInfo>
    </_ApprovalRespondedBy>
    <_ApprovalStatus xmlns="59bdae50-91be-4c00-bad8-313464f4e2db">0</_ApprovalStatus>
    <lcf76f155ced4ddcb4097134ff3c332f xmlns="59bdae50-91be-4c00-bad8-313464f4e2db">
      <Terms xmlns="http://schemas.microsoft.com/office/infopath/2007/PartnerControls"/>
    </lcf76f155ced4ddcb4097134ff3c332f>
    <TaxCatchAll xmlns="f26677ca-ae69-4d49-a744-bf4da4da1327" xsi:nil="true"/>
    <_ApprovalSentBy xmlns="59bdae50-91be-4c00-bad8-313464f4e2db">
      <UserInfo>
        <DisplayName/>
        <AccountId xsi:nil="true"/>
        <AccountType/>
      </UserInfo>
    </_ApprovalSentBy>
  </documentManagement>
</p:properties>
</file>

<file path=customXml/itemProps1.xml><?xml version="1.0" encoding="utf-8"?>
<ds:datastoreItem xmlns:ds="http://schemas.openxmlformats.org/officeDocument/2006/customXml" ds:itemID="{B99C1D1F-D1F7-489F-8121-3E090F795D13}"/>
</file>

<file path=customXml/itemProps2.xml><?xml version="1.0" encoding="utf-8"?>
<ds:datastoreItem xmlns:ds="http://schemas.openxmlformats.org/officeDocument/2006/customXml" ds:itemID="{1D7CE25A-F645-480B-970E-74D7A44C8A27}"/>
</file>

<file path=customXml/itemProps3.xml><?xml version="1.0" encoding="utf-8"?>
<ds:datastoreItem xmlns:ds="http://schemas.openxmlformats.org/officeDocument/2006/customXml" ds:itemID="{4C51B954-AF4B-4F09-9476-637935AA245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Buca vs bluebonnets</dc:title>
  <cp:revision>1</cp:revision>
  <dcterms:created xsi:type="dcterms:W3CDTF">2006-08-16T00:00:00Z</dcterms:created>
  <dcterms:modified xsi:type="dcterms:W3CDTF">2011-08-01T06:04:30Z</dcterms:modified>
  <dc:identifier>DAHDeHFYBtA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0x01010093D53B4BF2D6FF4594855E735088D073</vt:lpwstr>
  </property>
  <property fmtid="{D5CDD505-2E9C-101B-9397-08002B2CF9AE}" pid="3" name="MediaServiceImageTags">
    <vt:lpwstr/>
  </property>
</Properties>
</file>